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38" r:id="rId1"/>
    <p:sldMasterId id="2147483855" r:id="rId2"/>
  </p:sldMasterIdLst>
  <p:notesMasterIdLst>
    <p:notesMasterId r:id="rId43"/>
  </p:notesMasterIdLst>
  <p:sldIdLst>
    <p:sldId id="256" r:id="rId3"/>
    <p:sldId id="259" r:id="rId4"/>
    <p:sldId id="260" r:id="rId5"/>
    <p:sldId id="261" r:id="rId6"/>
    <p:sldId id="262" r:id="rId7"/>
    <p:sldId id="263" r:id="rId8"/>
    <p:sldId id="257" r:id="rId9"/>
    <p:sldId id="258" r:id="rId10"/>
    <p:sldId id="265" r:id="rId11"/>
    <p:sldId id="266" r:id="rId12"/>
    <p:sldId id="267" r:id="rId13"/>
    <p:sldId id="268" r:id="rId14"/>
    <p:sldId id="275" r:id="rId15"/>
    <p:sldId id="276" r:id="rId16"/>
    <p:sldId id="277" r:id="rId17"/>
    <p:sldId id="278" r:id="rId18"/>
    <p:sldId id="279" r:id="rId19"/>
    <p:sldId id="281" r:id="rId20"/>
    <p:sldId id="282" r:id="rId21"/>
    <p:sldId id="283" r:id="rId22"/>
    <p:sldId id="284" r:id="rId23"/>
    <p:sldId id="285" r:id="rId24"/>
    <p:sldId id="292" r:id="rId25"/>
    <p:sldId id="293" r:id="rId26"/>
    <p:sldId id="294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6" r:id="rId37"/>
    <p:sldId id="287" r:id="rId38"/>
    <p:sldId id="288" r:id="rId39"/>
    <p:sldId id="289" r:id="rId40"/>
    <p:sldId id="290" r:id="rId41"/>
    <p:sldId id="305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94660"/>
  </p:normalViewPr>
  <p:slideViewPr>
    <p:cSldViewPr snapToGrid="0">
      <p:cViewPr varScale="1">
        <p:scale>
          <a:sx n="88" d="100"/>
          <a:sy n="88" d="100"/>
        </p:scale>
        <p:origin x="-226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640DFC-A297-436E-BCE1-5A90F825480E}" type="datetimeFigureOut">
              <a:rPr lang="pt-BR"/>
              <a:pPr/>
              <a:t>13/12/2016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02D366-CBE7-4C3B-A022-649F6C9C0320}" type="slidenum">
              <a:rPr lang="pt-BR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447430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2D366-CBE7-4C3B-A022-649F6C9C0320}" type="slidenum">
              <a:rPr lang="pt-BR"/>
              <a:pPr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1439574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2D366-CBE7-4C3B-A022-649F6C9C0320}" type="slidenum">
              <a:rPr lang="pt-BR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1149756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2D366-CBE7-4C3B-A022-649F6C9C0320}" type="slidenum">
              <a:rPr lang="pt-BR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231390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2D366-CBE7-4C3B-A022-649F6C9C0320}" type="slidenum">
              <a:rPr lang="pt-BR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988942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2D366-CBE7-4C3B-A022-649F6C9C0320}" type="slidenum">
              <a:rPr lang="pt-BR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8667910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2D366-CBE7-4C3B-A022-649F6C9C0320}" type="slidenum">
              <a:rPr lang="pt-BR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9429432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2D366-CBE7-4C3B-A022-649F6C9C0320}" type="slidenum">
              <a:rPr lang="pt-BR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858808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2D366-CBE7-4C3B-A022-649F6C9C0320}" type="slidenum">
              <a:rPr lang="pt-BR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5391218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2D366-CBE7-4C3B-A022-649F6C9C0320}" type="slidenum">
              <a:rPr lang="pt-BR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9994807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2D366-CBE7-4C3B-A022-649F6C9C0320}" type="slidenum">
              <a:rPr lang="pt-BR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0933016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2D366-CBE7-4C3B-A022-649F6C9C0320}" type="slidenum">
              <a:rPr lang="pt-BR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29024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2D366-CBE7-4C3B-A022-649F6C9C0320}" type="slidenum">
              <a:rPr lang="pt-BR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0028432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2D366-CBE7-4C3B-A022-649F6C9C0320}" type="slidenum">
              <a:rPr lang="pt-BR"/>
              <a:pPr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9269682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2D366-CBE7-4C3B-A022-649F6C9C0320}" type="slidenum">
              <a:rPr lang="pt-BR"/>
              <a:pPr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9613684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2D366-CBE7-4C3B-A022-649F6C9C0320}" type="slidenum">
              <a:rPr lang="pt-BR"/>
              <a:pPr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5331082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2D366-CBE7-4C3B-A022-649F6C9C0320}" type="slidenum">
              <a:rPr lang="pt-BR"/>
              <a:pPr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6824560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2D366-CBE7-4C3B-A022-649F6C9C0320}" type="slidenum">
              <a:rPr lang="pt-BR"/>
              <a:pPr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5173885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2D366-CBE7-4C3B-A022-649F6C9C0320}" type="slidenum">
              <a:rPr lang="pt-BR"/>
              <a:pPr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4203293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2D366-CBE7-4C3B-A022-649F6C9C0320}" type="slidenum">
              <a:rPr lang="pt-BR"/>
              <a:pPr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8209718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2D366-CBE7-4C3B-A022-649F6C9C0320}" type="slidenum">
              <a:rPr lang="pt-BR"/>
              <a:pPr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8711130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2D366-CBE7-4C3B-A022-649F6C9C0320}" type="slidenum">
              <a:rPr lang="pt-BR"/>
              <a:pPr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8987197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2D366-CBE7-4C3B-A022-649F6C9C0320}" type="slidenum">
              <a:rPr lang="pt-BR"/>
              <a:pPr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662103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2D366-CBE7-4C3B-A022-649F6C9C0320}" type="slidenum">
              <a:rPr lang="pt-BR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747825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2D366-CBE7-4C3B-A022-649F6C9C0320}" type="slidenum">
              <a:rPr lang="pt-BR"/>
              <a:pPr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6923703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2D366-CBE7-4C3B-A022-649F6C9C0320}" type="slidenum">
              <a:rPr lang="pt-BR"/>
              <a:pPr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0952826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2D366-CBE7-4C3B-A022-649F6C9C0320}" type="slidenum">
              <a:rPr lang="pt-BR"/>
              <a:pPr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7599437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2D366-CBE7-4C3B-A022-649F6C9C0320}" type="slidenum">
              <a:rPr lang="pt-BR"/>
              <a:pPr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42529282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2D366-CBE7-4C3B-A022-649F6C9C0320}" type="slidenum">
              <a:rPr lang="pt-BR"/>
              <a:pPr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10207226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2D366-CBE7-4C3B-A022-649F6C9C0320}" type="slidenum">
              <a:rPr lang="pt-BR"/>
              <a:pPr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9421436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2D366-CBE7-4C3B-A022-649F6C9C0320}" type="slidenum">
              <a:rPr lang="pt-BR"/>
              <a:pPr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1767876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2D366-CBE7-4C3B-A022-649F6C9C0320}" type="slidenum">
              <a:rPr lang="pt-BR"/>
              <a:pPr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65805582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2D366-CBE7-4C3B-A022-649F6C9C0320}" type="slidenum">
              <a:rPr lang="pt-BR"/>
              <a:pPr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4533798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2D366-CBE7-4C3B-A022-649F6C9C0320}" type="slidenum">
              <a:rPr lang="pt-BR"/>
              <a:pPr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16944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2D366-CBE7-4C3B-A022-649F6C9C0320}" type="slidenum">
              <a:rPr lang="pt-BR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9788088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2D366-CBE7-4C3B-A022-649F6C9C0320}" type="slidenum">
              <a:rPr lang="pt-BR"/>
              <a:pPr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20925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2D366-CBE7-4C3B-A022-649F6C9C0320}" type="slidenum">
              <a:rPr lang="pt-BR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23288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2D366-CBE7-4C3B-A022-649F6C9C0320}" type="slidenum">
              <a:rPr lang="pt-BR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7466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2D366-CBE7-4C3B-A022-649F6C9C0320}" type="slidenum">
              <a:rPr lang="pt-BR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2630175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2D366-CBE7-4C3B-A022-649F6C9C0320}" type="slidenum">
              <a:rPr lang="pt-BR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4194989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02D366-CBE7-4C3B-A022-649F6C9C0320}" type="slidenum">
              <a:rPr lang="pt-BR"/>
              <a:pPr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1193040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036227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02161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4105339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955747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934942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649529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623783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16390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9036227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347863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84779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5347863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595545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907656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423075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437930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908648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dirty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367392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021613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41053390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955747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934942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6847792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96495293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6237837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5163909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595545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790765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423075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43793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9086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dirty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dirty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36739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835561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  <p:sldLayoutId id="2147483852" r:id="rId14"/>
    <p:sldLayoutId id="2147483853" r:id="rId15"/>
    <p:sldLayoutId id="214748385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Editar estilos de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12/13/2016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8835561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8" r:id="rId3"/>
    <p:sldLayoutId id="2147483859" r:id="rId4"/>
    <p:sldLayoutId id="2147483860" r:id="rId5"/>
    <p:sldLayoutId id="2147483861" r:id="rId6"/>
    <p:sldLayoutId id="2147483862" r:id="rId7"/>
    <p:sldLayoutId id="2147483863" r:id="rId8"/>
    <p:sldLayoutId id="2147483864" r:id="rId9"/>
    <p:sldLayoutId id="2147483865" r:id="rId10"/>
    <p:sldLayoutId id="2147483866" r:id="rId11"/>
    <p:sldLayoutId id="2147483867" r:id="rId12"/>
    <p:sldLayoutId id="2147483868" r:id="rId13"/>
    <p:sldLayoutId id="2147483869" r:id="rId14"/>
    <p:sldLayoutId id="2147483870" r:id="rId15"/>
    <p:sldLayoutId id="214748387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://www.nutricaoemfoco.com/2013/01/10/alimentos-processados-2/" TargetMode="External"/><Relationship Id="rId5" Type="http://schemas.openxmlformats.org/officeDocument/2006/relationships/hyperlink" Target="http://exame.abril.com.br/estilo-de-vida/noticias/7-hamburgueres-que-escondem-bomba-de-gordura-e-sal" TargetMode="Externa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exame.abril.com.br/estilo-de-vida/noticias/7-hamburgueres-que-escondem-bomba-de-gordura-e-sal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3.png"/><Relationship Id="rId5" Type="http://schemas.openxmlformats.org/officeDocument/2006/relationships/image" Target="../media/image25.png"/><Relationship Id="rId4" Type="http://schemas.openxmlformats.org/officeDocument/2006/relationships/hyperlink" Target="http://www.nutricaoemfoco.com/2013/01/10/alimentos-processados-2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www.ted.com/talks/marcel_dicke_why_not_eat_insects" TargetMode="External"/><Relationship Id="rId5" Type="http://schemas.openxmlformats.org/officeDocument/2006/relationships/hyperlink" Target="http://www.fao.org/docrep/005/ac911e/ac911e05.htm" TargetMode="External"/><Relationship Id="rId4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www.ted.com/talks/marcel_dicke_why_not_eat_insects" TargetMode="External"/><Relationship Id="rId5" Type="http://schemas.openxmlformats.org/officeDocument/2006/relationships/hyperlink" Target="http://www.fao.org/docrep/005/ac911e/ac911e05.htm" TargetMode="Externa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13" Type="http://schemas.openxmlformats.org/officeDocument/2006/relationships/image" Target="../media/image36.png"/><Relationship Id="rId3" Type="http://schemas.openxmlformats.org/officeDocument/2006/relationships/hyperlink" Target="http://www.fao.org/docrep/005/ac911e/ac911e05.htm" TargetMode="External"/><Relationship Id="rId7" Type="http://schemas.openxmlformats.org/officeDocument/2006/relationships/image" Target="../media/image30.png"/><Relationship Id="rId12" Type="http://schemas.openxmlformats.org/officeDocument/2006/relationships/image" Target="../media/image3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jpeg"/><Relationship Id="rId4" Type="http://schemas.openxmlformats.org/officeDocument/2006/relationships/hyperlink" Target="https://www.ted.com/talks/marcel_dicke_why_not_eat_insects" TargetMode="External"/><Relationship Id="rId9" Type="http://schemas.openxmlformats.org/officeDocument/2006/relationships/image" Target="../media/image32.jpeg"/><Relationship Id="rId1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hyperlink" Target="https://www.ted.com/talks/marcel_dicke_why_not_eat_insect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ed.com/talks/marcel_dicke_why_not_eat_insects" TargetMode="External"/><Relationship Id="rId3" Type="http://schemas.openxmlformats.org/officeDocument/2006/relationships/image" Target="../media/image38.jpe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2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3" Type="http://schemas.openxmlformats.org/officeDocument/2006/relationships/image" Target="../media/image38.jpe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2.jpeg"/><Relationship Id="rId5" Type="http://schemas.openxmlformats.org/officeDocument/2006/relationships/image" Target="../media/image40.jpeg"/><Relationship Id="rId10" Type="http://schemas.openxmlformats.org/officeDocument/2006/relationships/hyperlink" Target="https://www.ted.com/talks/marcel_dicke_why_not_eat_insects" TargetMode="External"/><Relationship Id="rId4" Type="http://schemas.openxmlformats.org/officeDocument/2006/relationships/image" Target="../media/image39.jpeg"/><Relationship Id="rId9" Type="http://schemas.openxmlformats.org/officeDocument/2006/relationships/hyperlink" Target="http://thinkprogress.org/climate/2014/05/01/2112531/eat-insects/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5.png"/><Relationship Id="rId3" Type="http://schemas.openxmlformats.org/officeDocument/2006/relationships/image" Target="../media/image38.jpeg"/><Relationship Id="rId7" Type="http://schemas.openxmlformats.org/officeDocument/2006/relationships/image" Target="../media/image41.jpeg"/><Relationship Id="rId12" Type="http://schemas.openxmlformats.org/officeDocument/2006/relationships/image" Target="../media/image4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2.jpeg"/><Relationship Id="rId11" Type="http://schemas.openxmlformats.org/officeDocument/2006/relationships/hyperlink" Target="https://www.ted.com/talks/marcel_dicke_why_not_eat_insects" TargetMode="External"/><Relationship Id="rId5" Type="http://schemas.openxmlformats.org/officeDocument/2006/relationships/image" Target="../media/image40.jpeg"/><Relationship Id="rId10" Type="http://schemas.openxmlformats.org/officeDocument/2006/relationships/hyperlink" Target="http://thinkprogress.org/climate/2014/05/01/2112531/eat-insects/" TargetMode="External"/><Relationship Id="rId4" Type="http://schemas.openxmlformats.org/officeDocument/2006/relationships/image" Target="../media/image39.jpeg"/><Relationship Id="rId9" Type="http://schemas.openxmlformats.org/officeDocument/2006/relationships/hyperlink" Target="http://www.mundosustentavel.com.br/2015/02/quantidade-de-agua-necessaria-para-produzir-16-tipos-de-alimentos/" TargetMode="External"/><Relationship Id="rId1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d.com/talks/marcel_dicke_why_not_eat_insect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7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qz.com/84127/five-reasons-we-should-all-be-eating-insects/" TargetMode="External"/><Relationship Id="rId3" Type="http://schemas.openxmlformats.org/officeDocument/2006/relationships/hyperlink" Target="http://aspirefg.com/" TargetMode="External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10" Type="http://schemas.openxmlformats.org/officeDocument/2006/relationships/hyperlink" Target="http://healthcoachpenny.com/eat-bugs-everyones-doing-it/" TargetMode="External"/><Relationship Id="rId4" Type="http://schemas.openxmlformats.org/officeDocument/2006/relationships/image" Target="../media/image48.jpeg"/><Relationship Id="rId9" Type="http://schemas.openxmlformats.org/officeDocument/2006/relationships/image" Target="../media/image52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/>
              <a:t>O ser humano e o planeta terra, como conviver sem destruí-lo?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sz="2400"/>
              <a:t>Transformações nos Seres Vivos e Ambiente 2015.1 - UFABC - Prof. Dr. Carlos Suetoshi Miyazawa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xmlns="" val="521040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Revolução Industrial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640911"/>
            <a:ext cx="8596668" cy="4400452"/>
          </a:xfrm>
        </p:spPr>
        <p:txBody>
          <a:bodyPr>
            <a:noAutofit/>
          </a:bodyPr>
          <a:lstStyle/>
          <a:p>
            <a:r>
              <a:rPr lang="pt-BR" altLang="pt-BR" sz="2400" dirty="0"/>
              <a:t>Além de transformar a forma de vida, já que agora as populações teriam acesso a produtos </a:t>
            </a:r>
            <a:r>
              <a:rPr lang="pt-BR" altLang="pt-BR" sz="2400" dirty="0" smtClean="0"/>
              <a:t>industrializados, </a:t>
            </a:r>
            <a:r>
              <a:rPr lang="pt-BR" altLang="pt-BR" sz="2400" dirty="0"/>
              <a:t>também causou o êxodo rural, o que ocasionou em crescimento demográfico nos grandes centros</a:t>
            </a:r>
            <a:r>
              <a:rPr lang="pt-BR" altLang="pt-BR" sz="2400" dirty="0" smtClean="0"/>
              <a:t>.</a:t>
            </a:r>
          </a:p>
          <a:p>
            <a:endParaRPr lang="pt-BR" altLang="pt-BR" sz="2400" dirty="0"/>
          </a:p>
          <a:p>
            <a:r>
              <a:rPr lang="pt-BR" altLang="pt-BR" sz="2400" dirty="0"/>
              <a:t>Com a </a:t>
            </a:r>
            <a:r>
              <a:rPr lang="pt-BR" altLang="pt-BR" sz="2400" dirty="0" smtClean="0"/>
              <a:t>produção </a:t>
            </a:r>
            <a:r>
              <a:rPr lang="pt-BR" altLang="pt-BR" sz="2400" dirty="0"/>
              <a:t>sendo feita em larga </a:t>
            </a:r>
            <a:r>
              <a:rPr lang="pt-BR" altLang="pt-BR" sz="2400" dirty="0" smtClean="0"/>
              <a:t>escala, houve </a:t>
            </a:r>
            <a:r>
              <a:rPr lang="pt-BR" altLang="pt-BR" sz="2400" dirty="0"/>
              <a:t>maior demanda de </a:t>
            </a:r>
            <a:r>
              <a:rPr lang="pt-BR" altLang="pt-BR" sz="2400" dirty="0" smtClean="0"/>
              <a:t>matéria-prima</a:t>
            </a:r>
          </a:p>
          <a:p>
            <a:endParaRPr lang="pt-BR" altLang="pt-BR" sz="2400" dirty="0"/>
          </a:p>
          <a:p>
            <a:r>
              <a:rPr lang="pt-BR" altLang="pt-BR" sz="2400" dirty="0"/>
              <a:t>Também houve aumento na emissão de gases nocivos ao ambiente por conta da queima de combustíveis fósseis usados para o funcionamento das maquinas. </a:t>
            </a:r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xmlns="" val="318320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Revolução Industrial</a:t>
            </a:r>
          </a:p>
        </p:txBody>
      </p:sp>
      <p:pic>
        <p:nvPicPr>
          <p:cNvPr id="4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75894" y="1421552"/>
            <a:ext cx="7368498" cy="4681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CaixaDeTexto 4"/>
          <p:cNvSpPr txBox="1"/>
          <p:nvPr/>
        </p:nvSpPr>
        <p:spPr>
          <a:xfrm>
            <a:off x="1528175" y="6178556"/>
            <a:ext cx="698952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pt-BR" altLang="pt-BR" dirty="0"/>
              <a:t>Gráfico 1: Mostra o crescimento populacional durante o tempo</a:t>
            </a:r>
          </a:p>
        </p:txBody>
      </p:sp>
    </p:spTree>
    <p:extLst>
      <p:ext uri="{BB962C8B-B14F-4D97-AF65-F5344CB8AC3E}">
        <p14:creationId xmlns:p14="http://schemas.microsoft.com/office/powerpoint/2010/main" xmlns="" val="1775374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Revolução Industrial</a:t>
            </a:r>
          </a:p>
        </p:txBody>
      </p:sp>
      <p:pic>
        <p:nvPicPr>
          <p:cNvPr id="5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3567" y="1484003"/>
            <a:ext cx="9269260" cy="397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CaixaDeTexto 5"/>
          <p:cNvSpPr txBox="1"/>
          <p:nvPr/>
        </p:nvSpPr>
        <p:spPr>
          <a:xfrm>
            <a:off x="1540702" y="5611660"/>
            <a:ext cx="73152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pt-BR" altLang="pt-BR" dirty="0"/>
              <a:t>Gráfico 2: mostra a variação das concentrações de CO2 na atmosfera ao longo do tempo.</a:t>
            </a:r>
          </a:p>
        </p:txBody>
      </p:sp>
    </p:spTree>
    <p:extLst>
      <p:ext uri="{BB962C8B-B14F-4D97-AF65-F5344CB8AC3E}">
        <p14:creationId xmlns:p14="http://schemas.microsoft.com/office/powerpoint/2010/main" xmlns="" val="125165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Atualidade, políticas ambientais e tendências ecológicas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863" y="2160588"/>
            <a:ext cx="4937619" cy="388143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000" dirty="0">
                <a:latin typeface="Trebuchet MS" charset="0"/>
                <a:cs typeface="Arial" charset="0"/>
              </a:rPr>
              <a:t>A preocupação efetiva com o meio ambiente, no âmbito global, até a década de 1970, restringia-se ao mero cumprimento das normas de poluição determinadas pelos órgãos reguladores. Os complexos industriais limitavam-se ao cumprimento destas e à precaução quanto aos acidentes locais, numa postura reativa. Durante tempos, a incompatibilidade das atividades econômicas com políticas de proteção ambiental foi um aspecto destacado.</a:t>
            </a:r>
            <a:r>
              <a:rPr lang="pt-BR" sz="2000" dirty="0">
                <a:latin typeface="Arial" charset="0"/>
                <a:cs typeface="Arial" charset="0"/>
              </a:rPr>
              <a:t> </a:t>
            </a:r>
          </a:p>
          <a:p>
            <a:pPr marL="0" indent="0">
              <a:buNone/>
            </a:pPr>
            <a:endParaRPr lang="pt-BR" sz="2000" dirty="0">
              <a:latin typeface="Trebuchet MS"/>
              <a:cs typeface="Arial" charset="0"/>
            </a:endParaRPr>
          </a:p>
          <a:p>
            <a:endParaRPr lang="pt-BR" sz="20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011863" y="2252663"/>
            <a:ext cx="3120554" cy="311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7863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Atualidade, políticas ambientais e tendências ecológicas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2047855"/>
            <a:ext cx="8596668" cy="3880773"/>
          </a:xfrm>
        </p:spPr>
        <p:txBody>
          <a:bodyPr>
            <a:noAutofit/>
          </a:bodyPr>
          <a:lstStyle/>
          <a:p>
            <a:r>
              <a:rPr lang="pt-BR" sz="2000" dirty="0">
                <a:latin typeface="Trebuchet MS" charset="0"/>
                <a:cs typeface="Arial" charset="0"/>
              </a:rPr>
              <a:t>Com a consolidação da bioética global, no final da década de 1980, surge uma nova realidade socioambiental, redundando na mudança comportamental de postura do mundo empresarial. Fica para trás a velha forma de perceber o ambiente e de reação aos seus problemas. </a:t>
            </a:r>
          </a:p>
          <a:p>
            <a:r>
              <a:rPr lang="pt-BR" sz="2000" dirty="0">
                <a:latin typeface="Trebuchet MS" charset="0"/>
                <a:cs typeface="Arial" charset="0"/>
              </a:rPr>
              <a:t>Gradativamente, começa-se a encarar a nova postura de responsabilidade ambiental como algo imprescindível à sobrevivência, em que a instituição empresarial passa a assumir um comprometimento sócio-político.</a:t>
            </a:r>
          </a:p>
          <a:p>
            <a:r>
              <a:rPr lang="pt-BR" sz="2000" dirty="0">
                <a:latin typeface="Trebuchet MS" charset="0"/>
                <a:cs typeface="Arial" charset="0"/>
              </a:rPr>
              <a:t>Neste contexto, muitos conceitos utilizados nas décadas passadas, de 60 e 70, foram reformulados, originando novas regulamentações e legislações emanadas do poder público. </a:t>
            </a:r>
          </a:p>
          <a:p>
            <a:r>
              <a:rPr lang="pt-BR" sz="2000" dirty="0">
                <a:latin typeface="Trebuchet MS" charset="0"/>
                <a:cs typeface="Arial" charset="0"/>
              </a:rPr>
              <a:t>Com isso, nos dias atuais, muitas das decisões de âmbito empresarial precisam levar em conta os aspectos socioambientais. </a:t>
            </a:r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xmlns="" val="348117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Atualidade, políticas ambientais e tendências ecológicas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863" y="2160588"/>
            <a:ext cx="6446837" cy="26351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dirty="0">
                <a:latin typeface="Trebuchet MS" charset="0"/>
              </a:rPr>
              <a:t>As restrições comerciais em nome da causa ecológica, entretanto, são alvo de questionamento pois as razões para a adoção de restrições comerciais invariavelmente são postas ambiguamente. A causa ambiental, o argumento principal utilizado, parece ceder espaço, na prática, à preocupação econômica.</a:t>
            </a:r>
            <a:endParaRPr lang="pt-BR" sz="2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7009389" y="2130065"/>
            <a:ext cx="2743200" cy="1645920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633944" y="4031402"/>
            <a:ext cx="9003769" cy="2246769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pt-BR" sz="2000" dirty="0"/>
              <a:t>Cumprir as exigências normativas ambientais implica em investimento maior e preço final, consequentemente, maior e desfavorável à competitividade. Paradoxalmente, essa mesma política, conforme argumenta ela, pode apresentar resultado contrário. Ao invés de perder competitividade, por tratar-se de um produto elaborado a partir de processo “mais limpo”, agrega-se ao mesmo um valor de </a:t>
            </a:r>
            <a:r>
              <a:rPr lang="pt-BR" sz="2000" i="1" dirty="0"/>
              <a:t>marketing</a:t>
            </a:r>
            <a:r>
              <a:rPr lang="pt-BR" sz="2000" dirty="0"/>
              <a:t> positivo, de marketing ecológico.​</a:t>
            </a:r>
          </a:p>
        </p:txBody>
      </p:sp>
    </p:spTree>
    <p:extLst>
      <p:ext uri="{BB962C8B-B14F-4D97-AF65-F5344CB8AC3E}">
        <p14:creationId xmlns:p14="http://schemas.microsoft.com/office/powerpoint/2010/main" xmlns="" val="37777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ISO 14000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1038" y="2092439"/>
            <a:ext cx="9466262" cy="3420949"/>
          </a:xfrm>
        </p:spPr>
        <p:txBody>
          <a:bodyPr/>
          <a:lstStyle/>
          <a:p>
            <a:pPr marL="0" indent="0">
              <a:buNone/>
            </a:pPr>
            <a:r>
              <a:rPr lang="pt-BR" i="1" dirty="0">
                <a:latin typeface="Trebuchet MS" charset="0"/>
              </a:rPr>
              <a:t>Buscando maior credibilidade, neste sentido, as empresas têm procurado demonstrar comprometimento, aderindo à série ISO 14000, que dispõe de diretrizes para a gestão ambiental. A série ISO14000, conforme LIMA-E-SILVA (1999), surge com o advento da Eco-92, para atender a uma demanda por uma norma internacional, capaz de padronizar os procedimentos em nível mundial. A partir daquela conferência mundial do meio ambiente, realizada no Rio de Janeiro, criou-se um grupo designado de Technical Commitee no. 207 do International Organization for Stardardization,</a:t>
            </a:r>
            <a:r>
              <a:rPr lang="pt-BR" dirty="0">
                <a:latin typeface="Trebuchet MS" charset="0"/>
              </a:rPr>
              <a:t> designado para elaborar uma série de normas relativas à gestão ambiental que receberam o código 14000, com o intuito de serem reconhecidas como a série ISO-14000 (ISO, 1996)</a:t>
            </a:r>
          </a:p>
        </p:txBody>
      </p:sp>
    </p:spTree>
    <p:extLst>
      <p:ext uri="{BB962C8B-B14F-4D97-AF65-F5344CB8AC3E}">
        <p14:creationId xmlns:p14="http://schemas.microsoft.com/office/powerpoint/2010/main" xmlns="" val="313363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647087" y="789829"/>
            <a:ext cx="8501435" cy="526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4168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158664"/>
            <a:ext cx="8596668" cy="1320800"/>
          </a:xfrm>
        </p:spPr>
        <p:txBody>
          <a:bodyPr/>
          <a:lstStyle/>
          <a:p>
            <a:r>
              <a:rPr lang="pt-BR" dirty="0" smtClean="0"/>
              <a:t>Tecnologias que ajudam ou podem ajudar na preservação da natureza</a:t>
            </a:r>
            <a:endParaRPr lang="pt-BR" dirty="0"/>
          </a:p>
        </p:txBody>
      </p:sp>
      <p:pic>
        <p:nvPicPr>
          <p:cNvPr id="5" name="Picture 2" descr="C:\Users\Alex\Desktop\IMAGENS ALEX TSVA\drone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5481" y="1766171"/>
            <a:ext cx="6113521" cy="4250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3"/>
          <p:cNvSpPr txBox="1"/>
          <p:nvPr/>
        </p:nvSpPr>
        <p:spPr>
          <a:xfrm>
            <a:off x="867071" y="6047591"/>
            <a:ext cx="5796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/>
              <a:t>Modelo de drone usado no combate à caça ilegal</a:t>
            </a:r>
            <a:endParaRPr lang="pt-BR" sz="2000" dirty="0"/>
          </a:p>
        </p:txBody>
      </p:sp>
      <p:sp>
        <p:nvSpPr>
          <p:cNvPr id="7" name="CaixaDeTexto 3"/>
          <p:cNvSpPr txBox="1"/>
          <p:nvPr/>
        </p:nvSpPr>
        <p:spPr>
          <a:xfrm>
            <a:off x="6877683" y="1688807"/>
            <a:ext cx="41084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Mais de 89 elefantes foram encontrados mortos na África Central em 2013, todos vítimas de caça furtiva.</a:t>
            </a:r>
          </a:p>
        </p:txBody>
      </p:sp>
      <p:sp>
        <p:nvSpPr>
          <p:cNvPr id="8" name="CaixaDeTexto 3"/>
          <p:cNvSpPr txBox="1"/>
          <p:nvPr/>
        </p:nvSpPr>
        <p:spPr>
          <a:xfrm>
            <a:off x="6896512" y="4072602"/>
            <a:ext cx="40576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Biólogos e grupos de conservação acharam uma pontinha de esperança:       Drones.</a:t>
            </a:r>
          </a:p>
        </p:txBody>
      </p:sp>
    </p:spTree>
    <p:extLst>
      <p:ext uri="{BB962C8B-B14F-4D97-AF65-F5344CB8AC3E}">
        <p14:creationId xmlns:p14="http://schemas.microsoft.com/office/powerpoint/2010/main" xmlns="" val="196732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8352"/>
            <a:ext cx="8596668" cy="1320800"/>
          </a:xfrm>
        </p:spPr>
        <p:txBody>
          <a:bodyPr/>
          <a:lstStyle/>
          <a:p>
            <a:r>
              <a:rPr lang="pt-BR" dirty="0" smtClean="0"/>
              <a:t>Tecnologias que ajudam ou podem ajudar na preservação da natureza</a:t>
            </a:r>
            <a:endParaRPr lang="pt-BR" dirty="0"/>
          </a:p>
        </p:txBody>
      </p:sp>
      <p:pic>
        <p:nvPicPr>
          <p:cNvPr id="4" name="Picture 2" descr="C:\Users\Alex\Desktop\IMAGENS ALEX TSVA\Technology Woking (2)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3636" y="1365337"/>
            <a:ext cx="8021744" cy="4813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4"/>
          <p:cNvSpPr txBox="1"/>
          <p:nvPr/>
        </p:nvSpPr>
        <p:spPr>
          <a:xfrm>
            <a:off x="883086" y="6291290"/>
            <a:ext cx="7559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Esquematização do processo de atuação dos drones </a:t>
            </a:r>
            <a:endParaRPr lang="pt-BR" sz="2400" dirty="0"/>
          </a:p>
        </p:txBody>
      </p:sp>
      <p:sp>
        <p:nvSpPr>
          <p:cNvPr id="5" name="CaixaDeTexto 3"/>
          <p:cNvSpPr txBox="1"/>
          <p:nvPr/>
        </p:nvSpPr>
        <p:spPr>
          <a:xfrm>
            <a:off x="8626429" y="1667788"/>
            <a:ext cx="35353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WWF lança em 2012 um programa piloto no Nepal com o uso de Drones.</a:t>
            </a:r>
          </a:p>
        </p:txBody>
      </p:sp>
      <p:sp>
        <p:nvSpPr>
          <p:cNvPr id="7" name="CaixaDeTexto 3"/>
          <p:cNvSpPr txBox="1"/>
          <p:nvPr/>
        </p:nvSpPr>
        <p:spPr>
          <a:xfrm>
            <a:off x="8669562" y="3838769"/>
            <a:ext cx="29273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Google entra com </a:t>
            </a:r>
          </a:p>
          <a:p>
            <a:r>
              <a:rPr lang="pt-BR" sz="2400" dirty="0"/>
              <a:t>US$ 5 mi para que fosse implantada a ideia nas Filipinas.</a:t>
            </a:r>
          </a:p>
        </p:txBody>
      </p:sp>
    </p:spTree>
    <p:extLst>
      <p:ext uri="{BB962C8B-B14F-4D97-AF65-F5344CB8AC3E}">
        <p14:creationId xmlns:p14="http://schemas.microsoft.com/office/powerpoint/2010/main" xmlns="" val="2679742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 relação entre o homem e a terra na pré-história</a:t>
            </a:r>
          </a:p>
        </p:txBody>
      </p:sp>
      <p:pic>
        <p:nvPicPr>
          <p:cNvPr id="12" name="Espaço Reservado para Conteúdo 11" descr="5+%28FILEminimizer%29.jpg"/>
          <p:cNvPicPr>
            <a:picLocks noGrp="1" noChangeAspect="1"/>
          </p:cNvPicPr>
          <p:nvPr>
            <p:ph sz="half" idx="1"/>
          </p:nvPr>
        </p:nvPicPr>
        <p:blipFill>
          <a:blip r:embed="rId3" cstate="screen"/>
          <a:stretch>
            <a:fillRect/>
          </a:stretch>
        </p:blipFill>
        <p:spPr>
          <a:xfrm>
            <a:off x="522938" y="2275116"/>
            <a:ext cx="5311775" cy="3885459"/>
          </a:xfrm>
        </p:spPr>
      </p:pic>
      <p:sp>
        <p:nvSpPr>
          <p:cNvPr id="11" name="Espaço Reservado para Conteúdo 10"/>
          <p:cNvSpPr>
            <a:spLocks noGrp="1"/>
          </p:cNvSpPr>
          <p:nvPr>
            <p:ph sz="half" idx="2"/>
          </p:nvPr>
        </p:nvSpPr>
        <p:spPr>
          <a:xfrm>
            <a:off x="5885609" y="2282292"/>
            <a:ext cx="4184034" cy="3880773"/>
          </a:xfrm>
        </p:spPr>
        <p:txBody>
          <a:bodyPr/>
          <a:lstStyle/>
          <a:p>
            <a:r>
              <a:rPr lang="pt-BR" sz="2400" dirty="0"/>
              <a:t>Figura ilustrando a de atividade de Caça</a:t>
            </a:r>
          </a:p>
        </p:txBody>
      </p:sp>
    </p:spTree>
    <p:extLst>
      <p:ext uri="{BB962C8B-B14F-4D97-AF65-F5344CB8AC3E}">
        <p14:creationId xmlns:p14="http://schemas.microsoft.com/office/powerpoint/2010/main" xmlns="" val="605091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334" y="271398"/>
            <a:ext cx="8596668" cy="1320800"/>
          </a:xfrm>
        </p:spPr>
        <p:txBody>
          <a:bodyPr/>
          <a:lstStyle/>
          <a:p>
            <a:r>
              <a:rPr lang="pt-BR" dirty="0" smtClean="0"/>
              <a:t>Tecnologias que ajudam ou podem ajudar na preservação da natureza</a:t>
            </a:r>
            <a:endParaRPr lang="pt-BR" dirty="0"/>
          </a:p>
        </p:txBody>
      </p:sp>
      <p:pic>
        <p:nvPicPr>
          <p:cNvPr id="5" name="Picture 2" descr="C:\Users\Alex\Desktop\IMAGENS ALEX TSVA\marfim elefante (3)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66586" y="1631414"/>
            <a:ext cx="5749447" cy="4355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3"/>
          <p:cNvSpPr txBox="1"/>
          <p:nvPr/>
        </p:nvSpPr>
        <p:spPr>
          <a:xfrm>
            <a:off x="1048042" y="6080364"/>
            <a:ext cx="77410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/>
              <a:t>Cada marfim chega a pesar 10kg e custar US$ 20 mil</a:t>
            </a:r>
            <a:endParaRPr lang="pt-BR" sz="2400" dirty="0"/>
          </a:p>
        </p:txBody>
      </p:sp>
      <p:sp>
        <p:nvSpPr>
          <p:cNvPr id="7" name="CaixaDeTexto 3"/>
          <p:cNvSpPr txBox="1"/>
          <p:nvPr/>
        </p:nvSpPr>
        <p:spPr>
          <a:xfrm>
            <a:off x="7827911" y="2259683"/>
            <a:ext cx="353536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As presas dos elefantes são muito visadas pelos caçadores ilegais.</a:t>
            </a:r>
          </a:p>
          <a:p>
            <a:endParaRPr lang="pt-BR" sz="2400" dirty="0"/>
          </a:p>
          <a:p>
            <a:r>
              <a:rPr lang="pt-BR" sz="2400" dirty="0"/>
              <a:t>Com o projeto da WWF, já vemos estatísticas de caça ilegal diminuindo</a:t>
            </a:r>
          </a:p>
        </p:txBody>
      </p:sp>
    </p:spTree>
    <p:extLst>
      <p:ext uri="{BB962C8B-B14F-4D97-AF65-F5344CB8AC3E}">
        <p14:creationId xmlns:p14="http://schemas.microsoft.com/office/powerpoint/2010/main" xmlns="" val="144462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677334" y="246346"/>
            <a:ext cx="8596668" cy="1320800"/>
          </a:xfrm>
        </p:spPr>
        <p:txBody>
          <a:bodyPr/>
          <a:lstStyle/>
          <a:p>
            <a:r>
              <a:rPr lang="pt-BR" dirty="0" smtClean="0"/>
              <a:t>Tecnologias que ajudam ou podem ajudar na preservação da natureza</a:t>
            </a:r>
            <a:endParaRPr lang="pt-BR" dirty="0"/>
          </a:p>
        </p:txBody>
      </p:sp>
      <p:pic>
        <p:nvPicPr>
          <p:cNvPr id="21" name="Picture 2" descr="C:\Users\Alex\Desktop\IMAGENS ALEX TSVA\marinedrone1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50642" y="1464698"/>
            <a:ext cx="6314663" cy="4735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aixaDeTexto 7"/>
          <p:cNvSpPr txBox="1"/>
          <p:nvPr/>
        </p:nvSpPr>
        <p:spPr>
          <a:xfrm>
            <a:off x="1651891" y="6313304"/>
            <a:ext cx="66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Marine Drone usado na coleta de lixo marinho</a:t>
            </a:r>
            <a:endParaRPr lang="pt-BR" dirty="0"/>
          </a:p>
        </p:txBody>
      </p:sp>
      <p:cxnSp>
        <p:nvCxnSpPr>
          <p:cNvPr id="23" name="Conector de seta reta 9"/>
          <p:cNvCxnSpPr/>
          <p:nvPr/>
        </p:nvCxnSpPr>
        <p:spPr>
          <a:xfrm>
            <a:off x="6187858" y="4559474"/>
            <a:ext cx="1683256" cy="586040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11"/>
          <p:cNvSpPr txBox="1"/>
          <p:nvPr/>
        </p:nvSpPr>
        <p:spPr>
          <a:xfrm>
            <a:off x="7898401" y="5062652"/>
            <a:ext cx="211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Rede</a:t>
            </a:r>
            <a:endParaRPr lang="pt-BR" dirty="0"/>
          </a:p>
        </p:txBody>
      </p:sp>
      <p:cxnSp>
        <p:nvCxnSpPr>
          <p:cNvPr id="25" name="Conector de seta reta 13"/>
          <p:cNvCxnSpPr/>
          <p:nvPr/>
        </p:nvCxnSpPr>
        <p:spPr>
          <a:xfrm flipV="1">
            <a:off x="4521897" y="2517732"/>
            <a:ext cx="3331922" cy="3020861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15"/>
          <p:cNvCxnSpPr/>
          <p:nvPr/>
        </p:nvCxnSpPr>
        <p:spPr>
          <a:xfrm>
            <a:off x="3269293" y="1828800"/>
            <a:ext cx="4550108" cy="588723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18"/>
          <p:cNvSpPr txBox="1"/>
          <p:nvPr/>
        </p:nvSpPr>
        <p:spPr>
          <a:xfrm>
            <a:off x="7831926" y="2270435"/>
            <a:ext cx="2113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Motores</a:t>
            </a:r>
            <a:endParaRPr lang="pt-BR" dirty="0"/>
          </a:p>
        </p:txBody>
      </p:sp>
      <p:sp>
        <p:nvSpPr>
          <p:cNvPr id="10" name="CaixaDeTexto 3"/>
          <p:cNvSpPr txBox="1"/>
          <p:nvPr/>
        </p:nvSpPr>
        <p:spPr>
          <a:xfrm>
            <a:off x="7608554" y="2941293"/>
            <a:ext cx="35353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Quando cheio, é programado para voltar para a doca e ser limpo pela tripulação.</a:t>
            </a:r>
          </a:p>
        </p:txBody>
      </p:sp>
    </p:spTree>
    <p:extLst>
      <p:ext uri="{BB962C8B-B14F-4D97-AF65-F5344CB8AC3E}">
        <p14:creationId xmlns:p14="http://schemas.microsoft.com/office/powerpoint/2010/main" xmlns="" val="3477453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30000"/>
    </mc:Choice>
    <mc:Fallback>
      <p:transition spd="slow" advTm="30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lex\Desktop\IMAGENS ALEX TSVA\marinedrone2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26422" y="1607608"/>
            <a:ext cx="5899628" cy="479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ítulo 1"/>
          <p:cNvSpPr txBox="1">
            <a:spLocks/>
          </p:cNvSpPr>
          <p:nvPr/>
        </p:nvSpPr>
        <p:spPr>
          <a:xfrm>
            <a:off x="714912" y="196242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smtClean="0"/>
              <a:t>Tecnologias que ajudam ou podem ajudar na preservação da natureza</a:t>
            </a:r>
            <a:endParaRPr lang="pt-BR" dirty="0"/>
          </a:p>
        </p:txBody>
      </p:sp>
      <p:sp>
        <p:nvSpPr>
          <p:cNvPr id="18" name="CaixaDeTexto 7"/>
          <p:cNvSpPr txBox="1"/>
          <p:nvPr/>
        </p:nvSpPr>
        <p:spPr>
          <a:xfrm>
            <a:off x="-200899" y="6379618"/>
            <a:ext cx="10008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smtClean="0"/>
              <a:t>Marine Drone em ação</a:t>
            </a:r>
            <a:endParaRPr lang="pt-BR" sz="2400" dirty="0"/>
          </a:p>
        </p:txBody>
      </p:sp>
      <p:cxnSp>
        <p:nvCxnSpPr>
          <p:cNvPr id="19" name="Conector de seta reta 8"/>
          <p:cNvCxnSpPr/>
          <p:nvPr/>
        </p:nvCxnSpPr>
        <p:spPr>
          <a:xfrm flipH="1" flipV="1">
            <a:off x="1018630" y="2817073"/>
            <a:ext cx="1824595" cy="1773030"/>
          </a:xfrm>
          <a:prstGeom prst="straightConnector1">
            <a:avLst/>
          </a:prstGeom>
          <a:ln w="444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aixaDeTexto 13"/>
          <p:cNvSpPr txBox="1"/>
          <p:nvPr/>
        </p:nvSpPr>
        <p:spPr>
          <a:xfrm>
            <a:off x="-78240" y="2285234"/>
            <a:ext cx="666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Lixo coletado</a:t>
            </a:r>
            <a:endParaRPr lang="pt-BR" dirty="0"/>
          </a:p>
        </p:txBody>
      </p:sp>
      <p:sp>
        <p:nvSpPr>
          <p:cNvPr id="7" name="CaixaDeTexto 3"/>
          <p:cNvSpPr txBox="1"/>
          <p:nvPr/>
        </p:nvSpPr>
        <p:spPr>
          <a:xfrm>
            <a:off x="7592533" y="1619932"/>
            <a:ext cx="35353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Emite sinais que espantam peixes e outros animais</a:t>
            </a:r>
            <a:r>
              <a:rPr lang="pt-BR" sz="2400" dirty="0">
                <a:latin typeface="Times New Roman" charset="0"/>
                <a:cs typeface="Times New Roman" charset="0"/>
              </a:rPr>
              <a:t> </a:t>
            </a:r>
          </a:p>
        </p:txBody>
      </p:sp>
      <p:sp>
        <p:nvSpPr>
          <p:cNvPr id="8" name="CaixaDeTexto 3"/>
          <p:cNvSpPr txBox="1"/>
          <p:nvPr/>
        </p:nvSpPr>
        <p:spPr>
          <a:xfrm>
            <a:off x="7504626" y="3436614"/>
            <a:ext cx="353536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Possível problema:</a:t>
            </a:r>
          </a:p>
          <a:p>
            <a:endParaRPr lang="pt-BR" sz="2400" dirty="0"/>
          </a:p>
          <a:p>
            <a:r>
              <a:rPr lang="pt-BR" sz="2400" dirty="0"/>
              <a:t>Poluição no oceano </a:t>
            </a:r>
          </a:p>
          <a:p>
            <a:r>
              <a:rPr lang="pt-BR" sz="2400" dirty="0"/>
              <a:t>              x </a:t>
            </a:r>
          </a:p>
          <a:p>
            <a:r>
              <a:rPr lang="pt-BR" sz="2400" dirty="0"/>
              <a:t>   Poluição Sonora</a:t>
            </a:r>
          </a:p>
        </p:txBody>
      </p:sp>
    </p:spTree>
    <p:extLst>
      <p:ext uri="{BB962C8B-B14F-4D97-AF65-F5344CB8AC3E}">
        <p14:creationId xmlns:p14="http://schemas.microsoft.com/office/powerpoint/2010/main" xmlns="" val="2245201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Tecnologias que ajudam ou podem ajudar na preservação da natureza</a:t>
            </a:r>
            <a:endParaRPr lang="pt-BR" dirty="0"/>
          </a:p>
        </p:txBody>
      </p:sp>
      <p:sp>
        <p:nvSpPr>
          <p:cNvPr id="6" name="Título 5"/>
          <p:cNvSpPr txBox="1">
            <a:spLocks/>
          </p:cNvSpPr>
          <p:nvPr/>
        </p:nvSpPr>
        <p:spPr>
          <a:xfrm>
            <a:off x="2052503" y="2465659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Produção </a:t>
            </a:r>
            <a:r>
              <a:rPr lang="pt-BR" sz="32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verde e barata de </a:t>
            </a:r>
            <a:r>
              <a:rPr kumimoji="0" lang="pt-B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proteína animal</a:t>
            </a:r>
            <a:r>
              <a:rPr kumimoji="0" lang="pt-BR" sz="3200" b="0" i="0" u="none" strike="noStrike" kern="1200" cap="none" spc="0" normalizeH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para consumo em escala (ou para projetos de segurança alimentar em </a:t>
            </a:r>
            <a:r>
              <a:rPr kumimoji="0" lang="pt-BR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populações</a:t>
            </a:r>
            <a:r>
              <a:rPr kumimoji="0" lang="pt-BR" sz="3200" b="0" i="0" u="none" strike="noStrike" kern="1200" cap="none" spc="0" normalizeH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 vulneráveis)</a:t>
            </a:r>
            <a:endParaRPr kumimoji="0" lang="pt-BR" sz="32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9312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5"/>
          <p:cNvSpPr txBox="1">
            <a:spLocks/>
          </p:cNvSpPr>
          <p:nvPr/>
        </p:nvSpPr>
        <p:spPr>
          <a:xfrm>
            <a:off x="2042343" y="2435179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 que é comida?</a:t>
            </a:r>
            <a:endParaRPr kumimoji="0" lang="pt-BR" sz="66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5125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ítulo 5"/>
          <p:cNvSpPr txBox="1">
            <a:spLocks/>
          </p:cNvSpPr>
          <p:nvPr/>
        </p:nvSpPr>
        <p:spPr>
          <a:xfrm>
            <a:off x="2042343" y="2435179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 que é comida?</a:t>
            </a:r>
            <a:endParaRPr kumimoji="0" lang="pt-BR" sz="66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4" name="Picture 2" descr="C:\Users\lenin\Documents\Estudos\Faculdade\UFABC\2015 Q1\Transformações nos Seres Vivos e Ambiente A-diurno (BC0306)\Seminário\bigtasty.jpg"/>
          <p:cNvPicPr>
            <a:picLocks noChangeAspect="1" noChangeArrowheads="1"/>
          </p:cNvPicPr>
          <p:nvPr/>
        </p:nvPicPr>
        <p:blipFill>
          <a:blip r:embed="rId3" cstate="screen"/>
          <a:stretch>
            <a:fillRect/>
          </a:stretch>
        </p:blipFill>
        <p:spPr bwMode="auto">
          <a:xfrm rot="19820829">
            <a:off x="1078312" y="1234572"/>
            <a:ext cx="2467536" cy="1584158"/>
          </a:xfrm>
          <a:prstGeom prst="rect">
            <a:avLst/>
          </a:prstGeom>
          <a:noFill/>
        </p:spPr>
      </p:pic>
      <p:sp>
        <p:nvSpPr>
          <p:cNvPr id="5" name="CaixaDeTexto 4"/>
          <p:cNvSpPr txBox="1"/>
          <p:nvPr/>
        </p:nvSpPr>
        <p:spPr>
          <a:xfrm rot="20717131">
            <a:off x="3456967" y="635114"/>
            <a:ext cx="192552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841 cal = 42%</a:t>
            </a:r>
          </a:p>
          <a:p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55g gorduras = 101%</a:t>
            </a:r>
          </a:p>
          <a:p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23g saturada = 104%</a:t>
            </a:r>
          </a:p>
          <a:p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1.454</a:t>
            </a:r>
            <a:r>
              <a:rPr lang="pt-BR" sz="1400" dirty="0" err="1" smtClean="0">
                <a:solidFill>
                  <a:srgbClr val="FFC000"/>
                </a:solidFill>
                <a:latin typeface="Comic Sans MS" pitchFamily="66" charset="0"/>
              </a:rPr>
              <a:t>mg</a:t>
            </a:r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 sódio = 61%</a:t>
            </a:r>
          </a:p>
          <a:p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1,9g trans = ?</a:t>
            </a:r>
            <a:endParaRPr lang="pt-BR" sz="1400" dirty="0">
              <a:solidFill>
                <a:srgbClr val="FFC000"/>
              </a:solidFill>
              <a:latin typeface="Comic Sans MS" pitchFamily="66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 rot="20366639">
            <a:off x="1878850" y="331815"/>
            <a:ext cx="19960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FFC000"/>
                </a:solidFill>
                <a:latin typeface="Comic Sans MS" pitchFamily="66" charset="0"/>
              </a:rPr>
              <a:t>Big </a:t>
            </a:r>
            <a:r>
              <a:rPr lang="pt-BR" sz="3200" dirty="0" err="1" smtClean="0">
                <a:solidFill>
                  <a:srgbClr val="FFC000"/>
                </a:solidFill>
                <a:latin typeface="Comic Sans MS" pitchFamily="66" charset="0"/>
              </a:rPr>
              <a:t>Tasty</a:t>
            </a:r>
            <a:endParaRPr lang="pt-BR" sz="3200" dirty="0">
              <a:solidFill>
                <a:srgbClr val="FFC000"/>
              </a:solidFill>
              <a:latin typeface="Comic Sans MS" pitchFamily="66" charset="0"/>
            </a:endParaRPr>
          </a:p>
        </p:txBody>
      </p:sp>
      <p:pic>
        <p:nvPicPr>
          <p:cNvPr id="7" name="Picture 3" descr="C:\Users\lenin\Documents\Estudos\Faculdade\UFABC\2015 Q1\Transformações nos Seres Vivos e Ambiente A-diurno (BC0306)\Seminário\bk.jpg"/>
          <p:cNvPicPr>
            <a:picLocks noChangeAspect="1" noChangeArrowheads="1"/>
          </p:cNvPicPr>
          <p:nvPr/>
        </p:nvPicPr>
        <p:blipFill>
          <a:blip r:embed="rId4" cstate="screen"/>
          <a:stretch>
            <a:fillRect/>
          </a:stretch>
        </p:blipFill>
        <p:spPr bwMode="auto">
          <a:xfrm rot="1540706">
            <a:off x="8649832" y="4530432"/>
            <a:ext cx="2178565" cy="1810208"/>
          </a:xfrm>
          <a:prstGeom prst="rect">
            <a:avLst/>
          </a:prstGeom>
          <a:noFill/>
        </p:spPr>
      </p:pic>
      <p:sp>
        <p:nvSpPr>
          <p:cNvPr id="8" name="CaixaDeTexto 7"/>
          <p:cNvSpPr txBox="1"/>
          <p:nvPr/>
        </p:nvSpPr>
        <p:spPr>
          <a:xfrm rot="721135">
            <a:off x="6920636" y="4222997"/>
            <a:ext cx="195438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1.529 cal = 76,4%</a:t>
            </a:r>
          </a:p>
          <a:p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124g gordura = 225%</a:t>
            </a:r>
          </a:p>
          <a:p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53g saturada = 240%</a:t>
            </a:r>
          </a:p>
          <a:p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3g trans = ?</a:t>
            </a:r>
          </a:p>
          <a:p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2.937</a:t>
            </a:r>
            <a:r>
              <a:rPr lang="pt-BR" sz="1400" dirty="0" err="1" smtClean="0">
                <a:solidFill>
                  <a:srgbClr val="FFC000"/>
                </a:solidFill>
                <a:latin typeface="Comic Sans MS" pitchFamily="66" charset="0"/>
              </a:rPr>
              <a:t>mg</a:t>
            </a:r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 = 122%</a:t>
            </a:r>
          </a:p>
        </p:txBody>
      </p:sp>
      <p:sp>
        <p:nvSpPr>
          <p:cNvPr id="9" name="CaixaDeTexto 8"/>
          <p:cNvSpPr txBox="1"/>
          <p:nvPr/>
        </p:nvSpPr>
        <p:spPr>
          <a:xfrm rot="770390">
            <a:off x="7837743" y="3746686"/>
            <a:ext cx="2331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err="1" smtClean="0">
                <a:solidFill>
                  <a:srgbClr val="FFC000"/>
                </a:solidFill>
                <a:latin typeface="Comic Sans MS" pitchFamily="66" charset="0"/>
              </a:rPr>
              <a:t>Bk</a:t>
            </a:r>
            <a:r>
              <a:rPr lang="pt-BR" sz="3200" dirty="0" smtClean="0">
                <a:solidFill>
                  <a:srgbClr val="FFC000"/>
                </a:solidFill>
                <a:latin typeface="Comic Sans MS" pitchFamily="66" charset="0"/>
              </a:rPr>
              <a:t> </a:t>
            </a:r>
            <a:r>
              <a:rPr lang="pt-BR" sz="3200" dirty="0" err="1" smtClean="0">
                <a:solidFill>
                  <a:srgbClr val="FFC000"/>
                </a:solidFill>
                <a:latin typeface="Comic Sans MS" pitchFamily="66" charset="0"/>
              </a:rPr>
              <a:t>Stacker</a:t>
            </a:r>
            <a:endParaRPr lang="pt-BR" sz="3200" dirty="0">
              <a:solidFill>
                <a:srgbClr val="FFC000"/>
              </a:solidFill>
              <a:latin typeface="Comic Sans MS" pitchFamily="66" charset="0"/>
            </a:endParaRPr>
          </a:p>
        </p:txBody>
      </p:sp>
      <p:sp>
        <p:nvSpPr>
          <p:cNvPr id="11" name="CaixaDeTexto 10"/>
          <p:cNvSpPr txBox="1"/>
          <p:nvPr/>
        </p:nvSpPr>
        <p:spPr>
          <a:xfrm rot="1146383">
            <a:off x="7357692" y="596821"/>
            <a:ext cx="3223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rgbClr val="FFC000"/>
                </a:solidFill>
                <a:latin typeface="Comic Sans MS" pitchFamily="66" charset="0"/>
              </a:rPr>
              <a:t>Alimentos enlatados?</a:t>
            </a:r>
          </a:p>
        </p:txBody>
      </p:sp>
      <p:sp>
        <p:nvSpPr>
          <p:cNvPr id="12" name="CaixaDeTexto 11"/>
          <p:cNvSpPr txBox="1"/>
          <p:nvPr/>
        </p:nvSpPr>
        <p:spPr>
          <a:xfrm rot="374870">
            <a:off x="5773193" y="1332860"/>
            <a:ext cx="5176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rgbClr val="FFC000"/>
                </a:solidFill>
                <a:latin typeface="Comic Sans MS" pitchFamily="66" charset="0"/>
              </a:rPr>
              <a:t>Pães e massas com farinha branca?</a:t>
            </a:r>
          </a:p>
        </p:txBody>
      </p:sp>
      <p:sp>
        <p:nvSpPr>
          <p:cNvPr id="13" name="CaixaDeTexto 12"/>
          <p:cNvSpPr txBox="1"/>
          <p:nvPr/>
        </p:nvSpPr>
        <p:spPr>
          <a:xfrm rot="836087">
            <a:off x="1853080" y="4736801"/>
            <a:ext cx="3406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rgbClr val="FFC000"/>
                </a:solidFill>
                <a:latin typeface="Comic Sans MS" pitchFamily="66" charset="0"/>
              </a:rPr>
              <a:t>Alimentos congelados?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1648199" y="5596886"/>
            <a:ext cx="3151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rgbClr val="FFC000"/>
                </a:solidFill>
                <a:latin typeface="Comic Sans MS" pitchFamily="66" charset="0"/>
              </a:rPr>
              <a:t>Carnes processadas?</a:t>
            </a:r>
          </a:p>
        </p:txBody>
      </p:sp>
      <p:sp>
        <p:nvSpPr>
          <p:cNvPr id="18" name="CaixaDeTexto 17"/>
          <p:cNvSpPr txBox="1"/>
          <p:nvPr/>
        </p:nvSpPr>
        <p:spPr>
          <a:xfrm>
            <a:off x="1489264" y="6519446"/>
            <a:ext cx="892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solidFill>
                  <a:schemeClr val="bg2">
                    <a:lumMod val="50000"/>
                    <a:lumOff val="50000"/>
                  </a:schemeClr>
                </a:solidFill>
                <a:hlinkClick r:id="rId5"/>
              </a:rPr>
              <a:t>http://exame.abril.com.br/estilo-de-vida/noticias/7-hamburgueres-que-escondem-bomba-de-gordura-e-sal</a:t>
            </a:r>
            <a:endParaRPr lang="pt-BR" sz="800" dirty="0">
              <a:solidFill>
                <a:schemeClr val="bg2">
                  <a:lumMod val="50000"/>
                  <a:lumOff val="50000"/>
                </a:schemeClr>
              </a:solidFill>
            </a:endParaRPr>
          </a:p>
          <a:p>
            <a:r>
              <a:rPr lang="pt-BR" sz="800" dirty="0">
                <a:solidFill>
                  <a:schemeClr val="bg2">
                    <a:lumMod val="50000"/>
                    <a:lumOff val="50000"/>
                  </a:schemeClr>
                </a:solidFill>
                <a:hlinkClick r:id="rId6"/>
              </a:rPr>
              <a:t>http://www.nutricaoemfoco.com/2013/01/10/alimentos-processados-2/</a:t>
            </a:r>
            <a:endParaRPr lang="pt-BR" sz="800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3985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aixaDeTexto 28"/>
          <p:cNvSpPr txBox="1"/>
          <p:nvPr/>
        </p:nvSpPr>
        <p:spPr>
          <a:xfrm>
            <a:off x="1489264" y="6519446"/>
            <a:ext cx="892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solidFill>
                  <a:schemeClr val="bg2">
                    <a:lumMod val="50000"/>
                    <a:lumOff val="50000"/>
                  </a:schemeClr>
                </a:solidFill>
                <a:hlinkClick r:id="rId3"/>
              </a:rPr>
              <a:t>http://exame.abril.com.br/estilo-de-vida/noticias/7-hamburgueres-que-escondem-bomba-de-gordura-e-sal</a:t>
            </a:r>
            <a:endParaRPr lang="pt-BR" sz="800" dirty="0">
              <a:solidFill>
                <a:schemeClr val="bg2">
                  <a:lumMod val="50000"/>
                  <a:lumOff val="50000"/>
                </a:schemeClr>
              </a:solidFill>
            </a:endParaRPr>
          </a:p>
          <a:p>
            <a:r>
              <a:rPr lang="pt-BR" sz="800" dirty="0">
                <a:solidFill>
                  <a:schemeClr val="bg2">
                    <a:lumMod val="50000"/>
                    <a:lumOff val="50000"/>
                  </a:schemeClr>
                </a:solidFill>
                <a:hlinkClick r:id="rId4"/>
              </a:rPr>
              <a:t>http://www.nutricaoemfoco.com/2013/01/10/alimentos-processados-2/</a:t>
            </a:r>
            <a:endParaRPr lang="pt-BR" sz="800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ítulo 5"/>
          <p:cNvSpPr txBox="1">
            <a:spLocks/>
          </p:cNvSpPr>
          <p:nvPr/>
        </p:nvSpPr>
        <p:spPr>
          <a:xfrm>
            <a:off x="2042343" y="2435179"/>
            <a:ext cx="8229600" cy="11430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6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 que é comida?</a:t>
            </a:r>
            <a:endParaRPr kumimoji="0" lang="pt-BR" sz="66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 rot="20956682">
            <a:off x="4682623" y="2230638"/>
            <a:ext cx="1187430" cy="1484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" name="CaixaDeTexto 15"/>
          <p:cNvSpPr txBox="1"/>
          <p:nvPr/>
        </p:nvSpPr>
        <p:spPr>
          <a:xfrm rot="20921642">
            <a:off x="3632833" y="3603348"/>
            <a:ext cx="388279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dirty="0" smtClean="0">
                <a:solidFill>
                  <a:srgbClr val="FFC000"/>
                </a:solidFill>
                <a:latin typeface="Comic Sans MS" pitchFamily="66" charset="0"/>
              </a:rPr>
              <a:t>“Não é comida, de acordo </a:t>
            </a:r>
          </a:p>
          <a:p>
            <a:pPr algn="ctr"/>
            <a:r>
              <a:rPr lang="pt-BR" sz="2400" dirty="0" smtClean="0">
                <a:solidFill>
                  <a:srgbClr val="FFC000"/>
                </a:solidFill>
                <a:latin typeface="Comic Sans MS" pitchFamily="66" charset="0"/>
              </a:rPr>
              <a:t>com a definição.”</a:t>
            </a:r>
          </a:p>
          <a:p>
            <a:pPr algn="ctr"/>
            <a:r>
              <a:rPr lang="pt-BR" sz="1600" dirty="0" err="1" smtClean="0">
                <a:solidFill>
                  <a:srgbClr val="FFC000"/>
                </a:solidFill>
                <a:latin typeface="Comic Sans MS" pitchFamily="66" charset="0"/>
              </a:rPr>
              <a:t>Dr</a:t>
            </a:r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 </a:t>
            </a:r>
            <a:r>
              <a:rPr lang="pt-BR" sz="1600" dirty="0" err="1" smtClean="0">
                <a:solidFill>
                  <a:srgbClr val="FFC000"/>
                </a:solidFill>
                <a:latin typeface="Comic Sans MS" pitchFamily="66" charset="0"/>
              </a:rPr>
              <a:t>Hannibal</a:t>
            </a:r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 </a:t>
            </a:r>
            <a:r>
              <a:rPr lang="pt-BR" sz="1600" dirty="0" err="1" smtClean="0">
                <a:solidFill>
                  <a:srgbClr val="FFC000"/>
                </a:solidFill>
                <a:latin typeface="Comic Sans MS" pitchFamily="66" charset="0"/>
              </a:rPr>
              <a:t>Lecter</a:t>
            </a:r>
            <a:endParaRPr lang="pt-BR" sz="1600" dirty="0" smtClean="0">
              <a:solidFill>
                <a:srgbClr val="FFC000"/>
              </a:solidFill>
              <a:latin typeface="Comic Sans MS" pitchFamily="66" charset="0"/>
            </a:endParaRPr>
          </a:p>
        </p:txBody>
      </p:sp>
      <p:sp>
        <p:nvSpPr>
          <p:cNvPr id="25" name="CaixaDeTexto 24"/>
          <p:cNvSpPr txBox="1"/>
          <p:nvPr/>
        </p:nvSpPr>
        <p:spPr>
          <a:xfrm rot="1146383">
            <a:off x="7357692" y="596821"/>
            <a:ext cx="3223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rgbClr val="FFC000"/>
                </a:solidFill>
                <a:latin typeface="Comic Sans MS" pitchFamily="66" charset="0"/>
              </a:rPr>
              <a:t>Alimentos enlatados?</a:t>
            </a:r>
          </a:p>
        </p:txBody>
      </p:sp>
      <p:sp>
        <p:nvSpPr>
          <p:cNvPr id="26" name="CaixaDeTexto 25"/>
          <p:cNvSpPr txBox="1"/>
          <p:nvPr/>
        </p:nvSpPr>
        <p:spPr>
          <a:xfrm rot="374870">
            <a:off x="5773193" y="1332860"/>
            <a:ext cx="5176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rgbClr val="FFC000"/>
                </a:solidFill>
                <a:latin typeface="Comic Sans MS" pitchFamily="66" charset="0"/>
              </a:rPr>
              <a:t>Pães e massas com farinha branca?</a:t>
            </a:r>
          </a:p>
        </p:txBody>
      </p:sp>
      <p:sp>
        <p:nvSpPr>
          <p:cNvPr id="27" name="CaixaDeTexto 26"/>
          <p:cNvSpPr txBox="1"/>
          <p:nvPr/>
        </p:nvSpPr>
        <p:spPr>
          <a:xfrm rot="836087">
            <a:off x="1853080" y="4736801"/>
            <a:ext cx="3406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rgbClr val="FFC000"/>
                </a:solidFill>
                <a:latin typeface="Comic Sans MS" pitchFamily="66" charset="0"/>
              </a:rPr>
              <a:t>Alimentos congelados?</a:t>
            </a:r>
          </a:p>
        </p:txBody>
      </p:sp>
      <p:sp>
        <p:nvSpPr>
          <p:cNvPr id="28" name="CaixaDeTexto 27"/>
          <p:cNvSpPr txBox="1"/>
          <p:nvPr/>
        </p:nvSpPr>
        <p:spPr>
          <a:xfrm>
            <a:off x="1648199" y="5596886"/>
            <a:ext cx="3151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>
                <a:solidFill>
                  <a:srgbClr val="FFC000"/>
                </a:solidFill>
                <a:latin typeface="Comic Sans MS" pitchFamily="66" charset="0"/>
              </a:rPr>
              <a:t>Carnes processadas?</a:t>
            </a:r>
          </a:p>
        </p:txBody>
      </p:sp>
      <p:pic>
        <p:nvPicPr>
          <p:cNvPr id="30" name="Picture 2" descr="C:\Users\lenin\Documents\Estudos\Faculdade\UFABC\2015 Q1\Transformações nos Seres Vivos e Ambiente A-diurno (BC0306)\Seminário\bigtasty.jpg"/>
          <p:cNvPicPr>
            <a:picLocks noChangeAspect="1" noChangeArrowheads="1"/>
          </p:cNvPicPr>
          <p:nvPr/>
        </p:nvPicPr>
        <p:blipFill>
          <a:blip r:embed="rId6" cstate="screen"/>
          <a:stretch>
            <a:fillRect/>
          </a:stretch>
        </p:blipFill>
        <p:spPr bwMode="auto">
          <a:xfrm rot="19820829">
            <a:off x="1078312" y="1234572"/>
            <a:ext cx="2467536" cy="1584158"/>
          </a:xfrm>
          <a:prstGeom prst="rect">
            <a:avLst/>
          </a:prstGeom>
          <a:noFill/>
        </p:spPr>
      </p:pic>
      <p:sp>
        <p:nvSpPr>
          <p:cNvPr id="31" name="CaixaDeTexto 30"/>
          <p:cNvSpPr txBox="1"/>
          <p:nvPr/>
        </p:nvSpPr>
        <p:spPr>
          <a:xfrm rot="20717131">
            <a:off x="3456967" y="635114"/>
            <a:ext cx="192552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841 cal = 42%</a:t>
            </a:r>
          </a:p>
          <a:p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55g gorduras = 101%</a:t>
            </a:r>
          </a:p>
          <a:p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23g saturada = 104%</a:t>
            </a:r>
          </a:p>
          <a:p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1.454</a:t>
            </a:r>
            <a:r>
              <a:rPr lang="pt-BR" sz="1400" dirty="0" err="1" smtClean="0">
                <a:solidFill>
                  <a:srgbClr val="FFC000"/>
                </a:solidFill>
                <a:latin typeface="Comic Sans MS" pitchFamily="66" charset="0"/>
              </a:rPr>
              <a:t>mg</a:t>
            </a:r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 sódio = 61%</a:t>
            </a:r>
          </a:p>
          <a:p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1,9g trans = ?</a:t>
            </a:r>
            <a:endParaRPr lang="pt-BR" sz="1400" dirty="0">
              <a:solidFill>
                <a:srgbClr val="FFC000"/>
              </a:solidFill>
              <a:latin typeface="Comic Sans MS" pitchFamily="66" charset="0"/>
            </a:endParaRPr>
          </a:p>
        </p:txBody>
      </p:sp>
      <p:sp>
        <p:nvSpPr>
          <p:cNvPr id="32" name="CaixaDeTexto 31"/>
          <p:cNvSpPr txBox="1"/>
          <p:nvPr/>
        </p:nvSpPr>
        <p:spPr>
          <a:xfrm rot="20366639">
            <a:off x="1878850" y="331815"/>
            <a:ext cx="19960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FFC000"/>
                </a:solidFill>
                <a:latin typeface="Comic Sans MS" pitchFamily="66" charset="0"/>
              </a:rPr>
              <a:t>Big </a:t>
            </a:r>
            <a:r>
              <a:rPr lang="pt-BR" sz="3200" dirty="0" err="1" smtClean="0">
                <a:solidFill>
                  <a:srgbClr val="FFC000"/>
                </a:solidFill>
                <a:latin typeface="Comic Sans MS" pitchFamily="66" charset="0"/>
              </a:rPr>
              <a:t>Tasty</a:t>
            </a:r>
            <a:endParaRPr lang="pt-BR" sz="3200" dirty="0">
              <a:solidFill>
                <a:srgbClr val="FFC000"/>
              </a:solidFill>
              <a:latin typeface="Comic Sans MS" pitchFamily="66" charset="0"/>
            </a:endParaRPr>
          </a:p>
        </p:txBody>
      </p:sp>
      <p:pic>
        <p:nvPicPr>
          <p:cNvPr id="33" name="Picture 3" descr="C:\Users\lenin\Documents\Estudos\Faculdade\UFABC\2015 Q1\Transformações nos Seres Vivos e Ambiente A-diurno (BC0306)\Seminário\bk.jpg"/>
          <p:cNvPicPr>
            <a:picLocks noChangeAspect="1" noChangeArrowheads="1"/>
          </p:cNvPicPr>
          <p:nvPr/>
        </p:nvPicPr>
        <p:blipFill>
          <a:blip r:embed="rId7" cstate="screen"/>
          <a:stretch>
            <a:fillRect/>
          </a:stretch>
        </p:blipFill>
        <p:spPr bwMode="auto">
          <a:xfrm rot="1540706">
            <a:off x="8649832" y="4530432"/>
            <a:ext cx="2178565" cy="1810208"/>
          </a:xfrm>
          <a:prstGeom prst="rect">
            <a:avLst/>
          </a:prstGeom>
          <a:noFill/>
        </p:spPr>
      </p:pic>
      <p:sp>
        <p:nvSpPr>
          <p:cNvPr id="34" name="CaixaDeTexto 33"/>
          <p:cNvSpPr txBox="1"/>
          <p:nvPr/>
        </p:nvSpPr>
        <p:spPr>
          <a:xfrm rot="721135">
            <a:off x="6920636" y="4222997"/>
            <a:ext cx="195438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1.529 cal = 76,4%</a:t>
            </a:r>
          </a:p>
          <a:p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124g gordura = 225%</a:t>
            </a:r>
          </a:p>
          <a:p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53g saturada = 240%</a:t>
            </a:r>
          </a:p>
          <a:p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3g trans = ?</a:t>
            </a:r>
          </a:p>
          <a:p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2.937</a:t>
            </a:r>
            <a:r>
              <a:rPr lang="pt-BR" sz="1400" dirty="0" err="1" smtClean="0">
                <a:solidFill>
                  <a:srgbClr val="FFC000"/>
                </a:solidFill>
                <a:latin typeface="Comic Sans MS" pitchFamily="66" charset="0"/>
              </a:rPr>
              <a:t>mg</a:t>
            </a:r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 = 122%</a:t>
            </a:r>
          </a:p>
        </p:txBody>
      </p:sp>
      <p:sp>
        <p:nvSpPr>
          <p:cNvPr id="35" name="CaixaDeTexto 34"/>
          <p:cNvSpPr txBox="1"/>
          <p:nvPr/>
        </p:nvSpPr>
        <p:spPr>
          <a:xfrm rot="770390">
            <a:off x="7837743" y="3746686"/>
            <a:ext cx="2331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err="1" smtClean="0">
                <a:solidFill>
                  <a:srgbClr val="FFC000"/>
                </a:solidFill>
                <a:latin typeface="Comic Sans MS" pitchFamily="66" charset="0"/>
              </a:rPr>
              <a:t>Bk</a:t>
            </a:r>
            <a:r>
              <a:rPr lang="pt-BR" sz="3200" dirty="0" smtClean="0">
                <a:solidFill>
                  <a:srgbClr val="FFC000"/>
                </a:solidFill>
                <a:latin typeface="Comic Sans MS" pitchFamily="66" charset="0"/>
              </a:rPr>
              <a:t> </a:t>
            </a:r>
            <a:r>
              <a:rPr lang="pt-BR" sz="3200" dirty="0" err="1" smtClean="0">
                <a:solidFill>
                  <a:srgbClr val="FFC000"/>
                </a:solidFill>
                <a:latin typeface="Comic Sans MS" pitchFamily="66" charset="0"/>
              </a:rPr>
              <a:t>Stacker</a:t>
            </a:r>
            <a:endParaRPr lang="pt-BR" sz="3200" dirty="0">
              <a:solidFill>
                <a:srgbClr val="FFC00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146180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50498" y="1292571"/>
            <a:ext cx="5762062" cy="4432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CaixaDeTexto 3"/>
          <p:cNvSpPr txBox="1"/>
          <p:nvPr/>
        </p:nvSpPr>
        <p:spPr>
          <a:xfrm>
            <a:off x="6545640" y="2018490"/>
            <a:ext cx="2694969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smtClean="0"/>
              <a:t>Países desenvolvidos</a:t>
            </a:r>
          </a:p>
          <a:p>
            <a:r>
              <a:rPr lang="pt-BR" sz="1600" dirty="0" smtClean="0"/>
              <a:t>80kg </a:t>
            </a:r>
            <a:r>
              <a:rPr lang="pt-BR" sz="1600" dirty="0" err="1" smtClean="0"/>
              <a:t>p.p.</a:t>
            </a:r>
            <a:r>
              <a:rPr lang="pt-BR" sz="1600" dirty="0" smtClean="0"/>
              <a:t>/ano</a:t>
            </a:r>
          </a:p>
          <a:p>
            <a:endParaRPr lang="pt-BR" sz="1600" dirty="0" smtClean="0"/>
          </a:p>
          <a:p>
            <a:r>
              <a:rPr lang="pt-BR" sz="1600" dirty="0" smtClean="0"/>
              <a:t>Países em desenvolvimento</a:t>
            </a:r>
          </a:p>
          <a:p>
            <a:r>
              <a:rPr lang="pt-BR" sz="1600" dirty="0" smtClean="0"/>
              <a:t>25kg </a:t>
            </a:r>
            <a:r>
              <a:rPr lang="pt-BR" sz="1600" dirty="0" err="1" smtClean="0"/>
              <a:t>p.p.</a:t>
            </a:r>
            <a:r>
              <a:rPr lang="pt-BR" sz="1600" dirty="0" smtClean="0"/>
              <a:t>/ano</a:t>
            </a:r>
          </a:p>
          <a:p>
            <a:endParaRPr lang="pt-BR" sz="1600" dirty="0" smtClean="0"/>
          </a:p>
          <a:p>
            <a:pPr lvl="0"/>
            <a:r>
              <a:rPr lang="pt-BR" sz="1600" dirty="0" smtClean="0">
                <a:solidFill>
                  <a:prstClr val="white"/>
                </a:solidFill>
              </a:rPr>
              <a:t>China nos últimos 20 anos </a:t>
            </a:r>
          </a:p>
          <a:p>
            <a:pPr lvl="0"/>
            <a:r>
              <a:rPr lang="pt-BR" sz="1600" dirty="0" smtClean="0">
                <a:solidFill>
                  <a:prstClr val="white"/>
                </a:solidFill>
              </a:rPr>
              <a:t>passou de 20kg </a:t>
            </a:r>
            <a:r>
              <a:rPr lang="pt-BR" sz="1600" dirty="0" err="1" smtClean="0">
                <a:solidFill>
                  <a:prstClr val="white"/>
                </a:solidFill>
              </a:rPr>
              <a:t>p.p.</a:t>
            </a:r>
            <a:r>
              <a:rPr lang="pt-BR" sz="1600" dirty="0" smtClean="0">
                <a:solidFill>
                  <a:prstClr val="white"/>
                </a:solidFill>
              </a:rPr>
              <a:t>/ano</a:t>
            </a:r>
          </a:p>
          <a:p>
            <a:pPr lvl="0"/>
            <a:r>
              <a:rPr lang="pt-BR" sz="1600" dirty="0" smtClean="0">
                <a:solidFill>
                  <a:prstClr val="white"/>
                </a:solidFill>
              </a:rPr>
              <a:t>para 50kg </a:t>
            </a:r>
            <a:r>
              <a:rPr lang="pt-BR" sz="1600" dirty="0" err="1" smtClean="0">
                <a:solidFill>
                  <a:prstClr val="white"/>
                </a:solidFill>
              </a:rPr>
              <a:t>p.p.</a:t>
            </a:r>
            <a:r>
              <a:rPr lang="pt-BR" sz="1600" dirty="0" smtClean="0">
                <a:solidFill>
                  <a:prstClr val="white"/>
                </a:solidFill>
              </a:rPr>
              <a:t>/ano</a:t>
            </a:r>
          </a:p>
          <a:p>
            <a:endParaRPr lang="pt-BR" sz="1600" dirty="0" smtClean="0"/>
          </a:p>
        </p:txBody>
      </p:sp>
      <p:sp>
        <p:nvSpPr>
          <p:cNvPr id="5" name="CaixaDeTexto 4"/>
          <p:cNvSpPr txBox="1"/>
          <p:nvPr/>
        </p:nvSpPr>
        <p:spPr>
          <a:xfrm rot="20764835">
            <a:off x="7505730" y="1099074"/>
            <a:ext cx="16033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EUA </a:t>
            </a:r>
          </a:p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120kg </a:t>
            </a:r>
            <a:r>
              <a:rPr lang="pt-BR" sz="1600" dirty="0" err="1" smtClean="0">
                <a:solidFill>
                  <a:srgbClr val="FFC000"/>
                </a:solidFill>
                <a:latin typeface="Comic Sans MS" pitchFamily="66" charset="0"/>
              </a:rPr>
              <a:t>p.p.</a:t>
            </a:r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/ano!</a:t>
            </a:r>
          </a:p>
        </p:txBody>
      </p:sp>
      <p:sp>
        <p:nvSpPr>
          <p:cNvPr id="6" name="Seta dobrada 5"/>
          <p:cNvSpPr/>
          <p:nvPr/>
        </p:nvSpPr>
        <p:spPr>
          <a:xfrm rot="20704123">
            <a:off x="7008234" y="1524695"/>
            <a:ext cx="488782" cy="441567"/>
          </a:xfrm>
          <a:prstGeom prst="bentArrow">
            <a:avLst>
              <a:gd name="adj1" fmla="val 20816"/>
              <a:gd name="adj2" fmla="val 28915"/>
              <a:gd name="adj3" fmla="val 28712"/>
              <a:gd name="adj4" fmla="val 71288"/>
            </a:avLst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Título 2"/>
          <p:cNvSpPr txBox="1">
            <a:spLocks/>
          </p:cNvSpPr>
          <p:nvPr/>
        </p:nvSpPr>
        <p:spPr>
          <a:xfrm>
            <a:off x="1788160" y="197620"/>
            <a:ext cx="857504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66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Quanto vamos comer?</a:t>
            </a:r>
            <a:endParaRPr lang="pt-BR" sz="66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6624320" y="4378960"/>
            <a:ext cx="3607038" cy="2245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CaixaDeTexto 9"/>
          <p:cNvSpPr txBox="1"/>
          <p:nvPr/>
        </p:nvSpPr>
        <p:spPr>
          <a:xfrm>
            <a:off x="4735125" y="5819001"/>
            <a:ext cx="186461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050" dirty="0" smtClean="0"/>
              <a:t>Per capita consumption</a:t>
            </a:r>
          </a:p>
          <a:p>
            <a:pPr algn="r"/>
            <a:r>
              <a:rPr lang="en-US" sz="1050" dirty="0" smtClean="0"/>
              <a:t> of livestock products (FAO)</a:t>
            </a:r>
            <a:endParaRPr lang="pt-BR" sz="105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489264" y="6519446"/>
            <a:ext cx="892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solidFill>
                  <a:schemeClr val="bg2">
                    <a:lumMod val="50000"/>
                    <a:lumOff val="50000"/>
                  </a:schemeClr>
                </a:solidFill>
                <a:hlinkClick r:id="rId5"/>
              </a:rPr>
              <a:t>http://www.fao.org/docrep/005/ac911e/ac911e05.htm</a:t>
            </a:r>
            <a:endParaRPr lang="pt-BR" sz="800" dirty="0">
              <a:solidFill>
                <a:schemeClr val="bg2">
                  <a:lumMod val="50000"/>
                  <a:lumOff val="50000"/>
                </a:schemeClr>
              </a:solidFill>
            </a:endParaRPr>
          </a:p>
          <a:p>
            <a:r>
              <a:rPr lang="pt-BR" sz="800" dirty="0">
                <a:solidFill>
                  <a:schemeClr val="bg2">
                    <a:lumMod val="50000"/>
                    <a:lumOff val="50000"/>
                  </a:schemeClr>
                </a:solidFill>
                <a:hlinkClick r:id="rId6"/>
              </a:rPr>
              <a:t>https://www.ted.com/talks/marcel_dicke_why_not_eat_insects</a:t>
            </a:r>
            <a:endParaRPr lang="pt-BR" sz="800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8534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631232" y="1296799"/>
            <a:ext cx="4968552" cy="522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C:\Users\lenin\Documents\Estudos\Faculdade\UFABC\2015 Q1\Transformações nos Seres Vivos e Ambiente A-diurno (BC0306)\Seminário\biomas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725431" y="1571214"/>
            <a:ext cx="4671049" cy="4752528"/>
          </a:xfrm>
          <a:prstGeom prst="rect">
            <a:avLst/>
          </a:prstGeom>
          <a:noFill/>
        </p:spPr>
      </p:pic>
      <p:sp>
        <p:nvSpPr>
          <p:cNvPr id="17" name="CaixaDeTexto 16"/>
          <p:cNvSpPr txBox="1"/>
          <p:nvPr/>
        </p:nvSpPr>
        <p:spPr>
          <a:xfrm>
            <a:off x="7663408" y="2248532"/>
            <a:ext cx="343235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/>
              <a:t>Número de </a:t>
            </a:r>
            <a:r>
              <a:rPr lang="pt-BR" sz="2000" dirty="0" err="1" smtClean="0"/>
              <a:t>p.a.</a:t>
            </a:r>
            <a:r>
              <a:rPr lang="pt-BR" sz="2000" dirty="0" smtClean="0"/>
              <a:t> </a:t>
            </a:r>
            <a:r>
              <a:rPr lang="pt-BR" sz="2000" dirty="0" err="1" smtClean="0"/>
              <a:t>hec</a:t>
            </a:r>
            <a:r>
              <a:rPr lang="pt-BR" sz="2000" dirty="0" smtClean="0"/>
              <a:t>/ano</a:t>
            </a:r>
          </a:p>
          <a:p>
            <a:r>
              <a:rPr lang="pt-BR" sz="2000" dirty="0" smtClean="0"/>
              <a:t>22 para batata</a:t>
            </a:r>
          </a:p>
          <a:p>
            <a:r>
              <a:rPr lang="pt-BR" sz="2000" dirty="0" smtClean="0"/>
              <a:t>19 para arroz</a:t>
            </a:r>
          </a:p>
          <a:p>
            <a:r>
              <a:rPr lang="pt-BR" sz="2000" dirty="0" smtClean="0"/>
              <a:t>1 para carne vermelha</a:t>
            </a:r>
          </a:p>
          <a:p>
            <a:endParaRPr lang="pt-BR" sz="2000" dirty="0" smtClean="0"/>
          </a:p>
          <a:p>
            <a:r>
              <a:rPr lang="pt-BR" sz="2000" dirty="0" smtClean="0"/>
              <a:t>Baixa taxa de conversão </a:t>
            </a:r>
          </a:p>
          <a:p>
            <a:r>
              <a:rPr lang="pt-BR" sz="2000" dirty="0" smtClean="0"/>
              <a:t>comida x carne</a:t>
            </a:r>
          </a:p>
          <a:p>
            <a:endParaRPr lang="pt-BR" sz="2000" dirty="0" smtClean="0"/>
          </a:p>
          <a:p>
            <a:r>
              <a:rPr lang="pt-BR" sz="2000" dirty="0" smtClean="0"/>
              <a:t>Boa parte da produção de </a:t>
            </a:r>
          </a:p>
          <a:p>
            <a:r>
              <a:rPr lang="pt-BR" sz="2000" dirty="0" smtClean="0"/>
              <a:t>grãos destinada a pecuária</a:t>
            </a:r>
          </a:p>
          <a:p>
            <a:endParaRPr lang="pt-BR" sz="2000" dirty="0" smtClean="0"/>
          </a:p>
          <a:p>
            <a:r>
              <a:rPr lang="pt-BR" sz="2000" dirty="0" smtClean="0"/>
              <a:t>Necessidades crescentes de </a:t>
            </a:r>
          </a:p>
          <a:p>
            <a:r>
              <a:rPr lang="pt-BR" sz="2000" dirty="0" smtClean="0"/>
              <a:t>água e terreno se tornam </a:t>
            </a:r>
          </a:p>
          <a:p>
            <a:r>
              <a:rPr lang="pt-BR" sz="2000" dirty="0" smtClean="0"/>
              <a:t>uma preocupação</a:t>
            </a:r>
          </a:p>
        </p:txBody>
      </p:sp>
      <p:sp>
        <p:nvSpPr>
          <p:cNvPr id="20" name="Título 2"/>
          <p:cNvSpPr txBox="1">
            <a:spLocks/>
          </p:cNvSpPr>
          <p:nvPr/>
        </p:nvSpPr>
        <p:spPr>
          <a:xfrm>
            <a:off x="1788160" y="197620"/>
            <a:ext cx="857504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66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 que custo?</a:t>
            </a:r>
            <a:endParaRPr lang="pt-BR" sz="66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489264" y="6519446"/>
            <a:ext cx="892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solidFill>
                  <a:schemeClr val="bg2">
                    <a:lumMod val="50000"/>
                    <a:lumOff val="50000"/>
                  </a:schemeClr>
                </a:solidFill>
                <a:hlinkClick r:id="rId5"/>
              </a:rPr>
              <a:t>http://www.fao.org/docrep/005/ac911e/ac911e05.htm</a:t>
            </a:r>
            <a:endParaRPr lang="pt-BR" sz="800" dirty="0">
              <a:solidFill>
                <a:schemeClr val="bg2">
                  <a:lumMod val="50000"/>
                  <a:lumOff val="50000"/>
                </a:schemeClr>
              </a:solidFill>
            </a:endParaRPr>
          </a:p>
          <a:p>
            <a:r>
              <a:rPr lang="pt-BR" sz="800" dirty="0">
                <a:solidFill>
                  <a:schemeClr val="bg2">
                    <a:lumMod val="50000"/>
                    <a:lumOff val="50000"/>
                  </a:schemeClr>
                </a:solidFill>
                <a:hlinkClick r:id="rId6"/>
              </a:rPr>
              <a:t>https://www.ted.com/talks/marcel_dicke_why_not_eat_insects</a:t>
            </a:r>
            <a:endParaRPr lang="pt-BR" sz="800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7775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aixaDeTexto 20"/>
          <p:cNvSpPr txBox="1"/>
          <p:nvPr/>
        </p:nvSpPr>
        <p:spPr>
          <a:xfrm>
            <a:off x="1489264" y="6519446"/>
            <a:ext cx="892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>
                <a:solidFill>
                  <a:schemeClr val="bg2">
                    <a:lumMod val="50000"/>
                    <a:lumOff val="50000"/>
                  </a:schemeClr>
                </a:solidFill>
                <a:hlinkClick r:id="rId3"/>
              </a:rPr>
              <a:t>http://www.fao.org/docrep/005/ac911e/ac911e05.htm</a:t>
            </a:r>
            <a:endParaRPr lang="pt-BR" sz="800" dirty="0">
              <a:solidFill>
                <a:schemeClr val="bg2">
                  <a:lumMod val="50000"/>
                  <a:lumOff val="50000"/>
                </a:schemeClr>
              </a:solidFill>
            </a:endParaRPr>
          </a:p>
          <a:p>
            <a:r>
              <a:rPr lang="pt-BR" sz="800" dirty="0">
                <a:solidFill>
                  <a:schemeClr val="bg2">
                    <a:lumMod val="50000"/>
                    <a:lumOff val="50000"/>
                  </a:schemeClr>
                </a:solidFill>
                <a:hlinkClick r:id="rId4"/>
              </a:rPr>
              <a:t>https://www.ted.com/talks/marcel_dicke_why_not_eat_insects</a:t>
            </a:r>
            <a:endParaRPr lang="pt-BR" sz="800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2631232" y="1296799"/>
            <a:ext cx="4968552" cy="522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 descr="C:\Users\lenin\Documents\Estudos\Faculdade\UFABC\2015 Q1\Transformações nos Seres Vivos e Ambiente A-diurno (BC0306)\Seminário\biomas.png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2725431" y="1571214"/>
            <a:ext cx="4671049" cy="4752528"/>
          </a:xfrm>
          <a:prstGeom prst="rect">
            <a:avLst/>
          </a:prstGeom>
          <a:noFill/>
        </p:spPr>
      </p:pic>
      <p:pic>
        <p:nvPicPr>
          <p:cNvPr id="6" name="Picture 5" descr="C:\Users\lenin\Documents\Estudos\Faculdade\UFABC\2015 Q1\Transformações nos Seres Vivos e Ambiente A-diurno (BC0306)\Seminário\milho.png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 rot="20252092">
            <a:off x="3936057" y="2305426"/>
            <a:ext cx="1327027" cy="1064212"/>
          </a:xfrm>
          <a:prstGeom prst="rect">
            <a:avLst/>
          </a:prstGeom>
          <a:noFill/>
        </p:spPr>
      </p:pic>
      <p:pic>
        <p:nvPicPr>
          <p:cNvPr id="7" name="Picture 7" descr="C:\Users\lenin\Documents\Estudos\Faculdade\UFABC\2015 Q1\Transformações nos Seres Vivos e Ambiente A-diurno (BC0306)\Seminário\vaca.jpg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5401701" y="3763720"/>
            <a:ext cx="912100" cy="684076"/>
          </a:xfrm>
          <a:prstGeom prst="rect">
            <a:avLst/>
          </a:prstGeom>
          <a:noFill/>
        </p:spPr>
      </p:pic>
      <p:pic>
        <p:nvPicPr>
          <p:cNvPr id="8" name="Picture 7" descr="C:\Users\lenin\Documents\Estudos\Faculdade\UFABC\2015 Q1\Transformações nos Seres Vivos e Ambiente A-diurno (BC0306)\Seminário\vaca.jpg"/>
          <p:cNvPicPr>
            <a:picLocks noChangeAspect="1" noChangeArrowheads="1"/>
          </p:cNvPicPr>
          <p:nvPr/>
        </p:nvPicPr>
        <p:blipFill>
          <a:blip r:embed="rId9" cstate="screen"/>
          <a:srcRect/>
          <a:stretch>
            <a:fillRect/>
          </a:stretch>
        </p:blipFill>
        <p:spPr bwMode="auto">
          <a:xfrm>
            <a:off x="6399651" y="3207078"/>
            <a:ext cx="813949" cy="610462"/>
          </a:xfrm>
          <a:prstGeom prst="rect">
            <a:avLst/>
          </a:prstGeom>
          <a:noFill/>
        </p:spPr>
      </p:pic>
      <p:pic>
        <p:nvPicPr>
          <p:cNvPr id="9" name="Picture 7" descr="C:\Users\lenin\Documents\Estudos\Faculdade\UFABC\2015 Q1\Transformações nos Seres Vivos e Ambiente A-diurno (BC0306)\Seminário\vaca.jpg"/>
          <p:cNvPicPr>
            <a:picLocks noChangeAspect="1" noChangeArrowheads="1"/>
          </p:cNvPicPr>
          <p:nvPr/>
        </p:nvPicPr>
        <p:blipFill>
          <a:blip r:embed="rId10" cstate="screen"/>
          <a:srcRect/>
          <a:stretch>
            <a:fillRect/>
          </a:stretch>
        </p:blipFill>
        <p:spPr bwMode="auto">
          <a:xfrm>
            <a:off x="4647455" y="4434638"/>
            <a:ext cx="576001" cy="432001"/>
          </a:xfrm>
          <a:prstGeom prst="rect">
            <a:avLst/>
          </a:prstGeom>
          <a:noFill/>
        </p:spPr>
      </p:pic>
      <p:pic>
        <p:nvPicPr>
          <p:cNvPr id="10" name="Picture 9" descr="C:\Users\lenin\Documents\Estudos\Faculdade\UFABC\2015 Q1\Transformações nos Seres Vivos e Ambiente A-diurno (BC0306)\Seminário\laranja.png"/>
          <p:cNvPicPr>
            <a:picLocks noChangeAspect="1" noChangeArrowheads="1"/>
          </p:cNvPicPr>
          <p:nvPr/>
        </p:nvPicPr>
        <p:blipFill>
          <a:blip r:embed="rId11" cstate="screen"/>
          <a:srcRect/>
          <a:stretch>
            <a:fillRect/>
          </a:stretch>
        </p:blipFill>
        <p:spPr bwMode="auto">
          <a:xfrm>
            <a:off x="5583560" y="4791254"/>
            <a:ext cx="504056" cy="418366"/>
          </a:xfrm>
          <a:prstGeom prst="rect">
            <a:avLst/>
          </a:prstGeom>
          <a:noFill/>
        </p:spPr>
      </p:pic>
      <p:cxnSp>
        <p:nvCxnSpPr>
          <p:cNvPr id="11" name="Conector reto 10"/>
          <p:cNvCxnSpPr/>
          <p:nvPr/>
        </p:nvCxnSpPr>
        <p:spPr>
          <a:xfrm>
            <a:off x="5295528" y="5243622"/>
            <a:ext cx="576064" cy="7200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 flipV="1">
            <a:off x="5367536" y="5243622"/>
            <a:ext cx="576064" cy="7200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CaixaDeTexto 12"/>
          <p:cNvSpPr txBox="1"/>
          <p:nvPr/>
        </p:nvSpPr>
        <p:spPr>
          <a:xfrm rot="21017420">
            <a:off x="5079504" y="5321591"/>
            <a:ext cx="11881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rgbClr val="C00000"/>
                </a:solidFill>
                <a:latin typeface="Comic Sans MS" pitchFamily="66" charset="0"/>
              </a:rPr>
              <a:t>Transgênica</a:t>
            </a:r>
          </a:p>
        </p:txBody>
      </p:sp>
      <p:pic>
        <p:nvPicPr>
          <p:cNvPr id="14" name="Picture 7" descr="C:\Users\lenin\Documents\Estudos\Faculdade\UFABC\2015 Q1\Transformações nos Seres Vivos e Ambiente A-diurno (BC0306)\Seminário\vaca.jpg"/>
          <p:cNvPicPr>
            <a:picLocks noChangeAspect="1" noChangeArrowheads="1"/>
          </p:cNvPicPr>
          <p:nvPr/>
        </p:nvPicPr>
        <p:blipFill>
          <a:blip r:embed="rId12" cstate="screen"/>
          <a:srcRect/>
          <a:stretch>
            <a:fillRect/>
          </a:stretch>
        </p:blipFill>
        <p:spPr bwMode="auto">
          <a:xfrm>
            <a:off x="4817524" y="5936958"/>
            <a:ext cx="482988" cy="362241"/>
          </a:xfrm>
          <a:prstGeom prst="rect">
            <a:avLst/>
          </a:prstGeom>
          <a:noFill/>
        </p:spPr>
      </p:pic>
      <p:pic>
        <p:nvPicPr>
          <p:cNvPr id="15" name="Picture 10" descr="C:\Users\lenin\Documents\Estudos\Faculdade\UFABC\2015 Q1\Transformações nos Seres Vivos e Ambiente A-diurno (BC0306)\Seminário\katia.png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 rot="845043">
            <a:off x="6699548" y="1177931"/>
            <a:ext cx="1241482" cy="1238806"/>
          </a:xfrm>
          <a:prstGeom prst="rect">
            <a:avLst/>
          </a:prstGeom>
          <a:noFill/>
        </p:spPr>
      </p:pic>
      <p:pic>
        <p:nvPicPr>
          <p:cNvPr id="16" name="Picture 11" descr="C:\Users\lenin\Documents\Estudos\Faculdade\UFABC\2015 Q1\Transformações nos Seres Vivos e Ambiente A-diurno (BC0306)\Seminário\like.png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 rot="845043">
            <a:off x="6688764" y="1860791"/>
            <a:ext cx="629385" cy="306301"/>
          </a:xfrm>
          <a:prstGeom prst="rect">
            <a:avLst/>
          </a:prstGeom>
          <a:noFill/>
        </p:spPr>
      </p:pic>
      <p:sp>
        <p:nvSpPr>
          <p:cNvPr id="20" name="Título 2"/>
          <p:cNvSpPr txBox="1">
            <a:spLocks/>
          </p:cNvSpPr>
          <p:nvPr/>
        </p:nvSpPr>
        <p:spPr>
          <a:xfrm>
            <a:off x="1788160" y="197620"/>
            <a:ext cx="857504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66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 que custo?</a:t>
            </a:r>
            <a:endParaRPr lang="pt-BR" sz="66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7663408" y="2248532"/>
            <a:ext cx="343235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 smtClean="0"/>
              <a:t>Número de </a:t>
            </a:r>
            <a:r>
              <a:rPr lang="pt-BR" sz="2000" dirty="0" err="1" smtClean="0"/>
              <a:t>p.a.</a:t>
            </a:r>
            <a:r>
              <a:rPr lang="pt-BR" sz="2000" dirty="0" smtClean="0"/>
              <a:t> </a:t>
            </a:r>
            <a:r>
              <a:rPr lang="pt-BR" sz="2000" dirty="0" err="1" smtClean="0"/>
              <a:t>hec</a:t>
            </a:r>
            <a:r>
              <a:rPr lang="pt-BR" sz="2000" dirty="0" smtClean="0"/>
              <a:t>/ano</a:t>
            </a:r>
          </a:p>
          <a:p>
            <a:r>
              <a:rPr lang="pt-BR" sz="2000" dirty="0" smtClean="0"/>
              <a:t>22 para batata</a:t>
            </a:r>
          </a:p>
          <a:p>
            <a:r>
              <a:rPr lang="pt-BR" sz="2000" dirty="0" smtClean="0"/>
              <a:t>19 para arroz</a:t>
            </a:r>
          </a:p>
          <a:p>
            <a:r>
              <a:rPr lang="pt-BR" sz="2000" dirty="0" smtClean="0"/>
              <a:t>1 para carne vermelha</a:t>
            </a:r>
          </a:p>
          <a:p>
            <a:endParaRPr lang="pt-BR" sz="2000" dirty="0" smtClean="0"/>
          </a:p>
          <a:p>
            <a:r>
              <a:rPr lang="pt-BR" sz="2000" dirty="0" smtClean="0"/>
              <a:t>Baixa taxa de conversão </a:t>
            </a:r>
          </a:p>
          <a:p>
            <a:r>
              <a:rPr lang="pt-BR" sz="2000" dirty="0" smtClean="0"/>
              <a:t>comida x carne</a:t>
            </a:r>
          </a:p>
          <a:p>
            <a:endParaRPr lang="pt-BR" sz="2000" dirty="0" smtClean="0"/>
          </a:p>
          <a:p>
            <a:r>
              <a:rPr lang="pt-BR" sz="2000" dirty="0" smtClean="0"/>
              <a:t>Boa parte da produção de </a:t>
            </a:r>
          </a:p>
          <a:p>
            <a:r>
              <a:rPr lang="pt-BR" sz="2000" dirty="0" smtClean="0"/>
              <a:t>grãos destinada a pecuária</a:t>
            </a:r>
          </a:p>
          <a:p>
            <a:endParaRPr lang="pt-BR" sz="2000" dirty="0" smtClean="0"/>
          </a:p>
          <a:p>
            <a:r>
              <a:rPr lang="pt-BR" sz="2000" dirty="0" smtClean="0"/>
              <a:t>Necessidades crescentes de </a:t>
            </a:r>
          </a:p>
          <a:p>
            <a:r>
              <a:rPr lang="pt-BR" sz="2000" dirty="0" smtClean="0"/>
              <a:t>água e terreno se tornam </a:t>
            </a:r>
          </a:p>
          <a:p>
            <a:r>
              <a:rPr lang="pt-BR" sz="2000" dirty="0" smtClean="0"/>
              <a:t>uma preocupação</a:t>
            </a:r>
          </a:p>
        </p:txBody>
      </p:sp>
    </p:spTree>
    <p:extLst>
      <p:ext uri="{BB962C8B-B14F-4D97-AF65-F5344CB8AC3E}">
        <p14:creationId xmlns:p14="http://schemas.microsoft.com/office/powerpoint/2010/main" xmlns="" val="645605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Times New Roman" charset="0"/>
                <a:cs typeface="Times New Roman" charset="0"/>
              </a:rPr>
              <a:t> </a:t>
            </a:r>
          </a:p>
        </p:txBody>
      </p:sp>
      <p:pic>
        <p:nvPicPr>
          <p:cNvPr id="5" name="Espaço Reservado para Conteúdo 4" descr="5D_Hadza__MG_0284_Nyoha1.jpg"/>
          <p:cNvPicPr>
            <a:picLocks noGrp="1" noChangeAspect="1"/>
          </p:cNvPicPr>
          <p:nvPr>
            <p:ph idx="1"/>
          </p:nvPr>
        </p:nvPicPr>
        <p:blipFill>
          <a:blip r:embed="rId3" cstate="screen"/>
          <a:stretch>
            <a:fillRect/>
          </a:stretch>
        </p:blipFill>
        <p:spPr>
          <a:xfrm>
            <a:off x="1125220" y="3116580"/>
            <a:ext cx="5207318" cy="3469958"/>
          </a:xfr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675735" y="603849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/>
              <a:t>A relação entre o homem e a terra na pré-história</a:t>
            </a:r>
          </a:p>
        </p:txBody>
      </p:sp>
      <p:pic>
        <p:nvPicPr>
          <p:cNvPr id="6" name="Imagem 5" descr="1024px-Hadazbe_returning_from_hunt.jpg"/>
          <p:cNvPicPr>
            <a:picLocks noChangeAspect="1"/>
          </p:cNvPicPr>
          <p:nvPr/>
        </p:nvPicPr>
        <p:blipFill>
          <a:blip r:embed="rId4" cstate="screen"/>
          <a:srcRect/>
          <a:stretch>
            <a:fillRect/>
          </a:stretch>
        </p:blipFill>
        <p:spPr>
          <a:xfrm>
            <a:off x="6426694" y="1682165"/>
            <a:ext cx="3310754" cy="4903649"/>
          </a:xfrm>
          <a:prstGeom prst="rect">
            <a:avLst/>
          </a:prstGeom>
        </p:spPr>
      </p:pic>
      <p:sp>
        <p:nvSpPr>
          <p:cNvPr id="8" name="Espaço Reservado para Conteúdo 10"/>
          <p:cNvSpPr txBox="1">
            <a:spLocks/>
          </p:cNvSpPr>
          <p:nvPr/>
        </p:nvSpPr>
        <p:spPr>
          <a:xfrm>
            <a:off x="1026188" y="2408797"/>
            <a:ext cx="4184650" cy="7071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/>
              <a:t>Tribo Hadza, na Tanzânia</a:t>
            </a:r>
          </a:p>
        </p:txBody>
      </p:sp>
    </p:spTree>
    <p:extLst>
      <p:ext uri="{BB962C8B-B14F-4D97-AF65-F5344CB8AC3E}">
        <p14:creationId xmlns:p14="http://schemas.microsoft.com/office/powerpoint/2010/main" xmlns="" val="1585677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644329" y="2815670"/>
            <a:ext cx="176843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dirty="0" smtClean="0"/>
              <a:t>10kg de </a:t>
            </a:r>
          </a:p>
          <a:p>
            <a:pPr algn="ctr"/>
            <a:r>
              <a:rPr lang="pt-BR" sz="2800" dirty="0" smtClean="0"/>
              <a:t>ração</a:t>
            </a:r>
            <a:endParaRPr lang="pt-BR" sz="2800" dirty="0"/>
          </a:p>
        </p:txBody>
      </p:sp>
      <p:sp>
        <p:nvSpPr>
          <p:cNvPr id="4" name="Seta para a direita 3"/>
          <p:cNvSpPr/>
          <p:nvPr/>
        </p:nvSpPr>
        <p:spPr>
          <a:xfrm>
            <a:off x="3394616" y="3021534"/>
            <a:ext cx="2498184" cy="504056"/>
          </a:xfrm>
          <a:prstGeom prst="rightArrow">
            <a:avLst>
              <a:gd name="adj1" fmla="val 39223"/>
              <a:gd name="adj2" fmla="val 76942"/>
            </a:avLst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2" descr="C:\Users\lenin\Documents\Estudos\Faculdade\UFABC\2015 Q1\Transformações nos Seres Vivos e Ambiente A-diurno (BC0306)\Seminário\vaca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404080" y="1410451"/>
            <a:ext cx="1440160" cy="1080120"/>
          </a:xfrm>
          <a:prstGeom prst="rect">
            <a:avLst/>
          </a:prstGeom>
          <a:noFill/>
        </p:spPr>
      </p:pic>
      <p:sp>
        <p:nvSpPr>
          <p:cNvPr id="6" name="CaixaDeTexto 5"/>
          <p:cNvSpPr txBox="1"/>
          <p:nvPr/>
        </p:nvSpPr>
        <p:spPr>
          <a:xfrm>
            <a:off x="6251816" y="1571214"/>
            <a:ext cx="11528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 smtClean="0"/>
              <a:t>1kg de </a:t>
            </a:r>
          </a:p>
          <a:p>
            <a:pPr algn="ctr"/>
            <a:r>
              <a:rPr lang="pt-BR" sz="2000" dirty="0" smtClean="0"/>
              <a:t>carne</a:t>
            </a:r>
            <a:endParaRPr lang="pt-BR" sz="2000" dirty="0"/>
          </a:p>
        </p:txBody>
      </p:sp>
      <p:pic>
        <p:nvPicPr>
          <p:cNvPr id="7" name="Picture 4" descr="C:\Users\lenin\Documents\Estudos\Faculdade\UFABC\2015 Q1\Transformações nos Seres Vivos e Ambiente A-diurno (BC0306)\Seminário\porco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341125" y="2769550"/>
            <a:ext cx="1584176" cy="1063569"/>
          </a:xfrm>
          <a:prstGeom prst="rect">
            <a:avLst/>
          </a:prstGeom>
          <a:noFill/>
        </p:spPr>
      </p:pic>
      <p:sp>
        <p:nvSpPr>
          <p:cNvPr id="8" name="CaixaDeTexto 7"/>
          <p:cNvSpPr txBox="1"/>
          <p:nvPr/>
        </p:nvSpPr>
        <p:spPr>
          <a:xfrm>
            <a:off x="6240904" y="2953099"/>
            <a:ext cx="11528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 smtClean="0"/>
              <a:t>3kg de </a:t>
            </a:r>
          </a:p>
          <a:p>
            <a:pPr algn="ctr"/>
            <a:r>
              <a:rPr lang="pt-BR" sz="2000" dirty="0" smtClean="0"/>
              <a:t>carne</a:t>
            </a:r>
            <a:endParaRPr lang="pt-BR" sz="20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6247519" y="4230069"/>
            <a:ext cx="11528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 smtClean="0"/>
              <a:t>5kg de </a:t>
            </a:r>
          </a:p>
          <a:p>
            <a:pPr algn="ctr"/>
            <a:r>
              <a:rPr lang="pt-BR" sz="2000" dirty="0" smtClean="0"/>
              <a:t>carne</a:t>
            </a:r>
          </a:p>
        </p:txBody>
      </p:sp>
      <p:pic>
        <p:nvPicPr>
          <p:cNvPr id="10" name="Picture 5" descr="C:\Users\lenin\Documents\Estudos\Faculdade\UFABC\2015 Q1\Transformações nos Seres Vivos e Ambiente A-diurno (BC0306)\Seminário\galinha.jp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7686927" y="4101906"/>
            <a:ext cx="941289" cy="941289"/>
          </a:xfrm>
          <a:prstGeom prst="rect">
            <a:avLst/>
          </a:prstGeom>
          <a:noFill/>
        </p:spPr>
      </p:pic>
      <p:sp>
        <p:nvSpPr>
          <p:cNvPr id="13" name="Seta para a direita 12"/>
          <p:cNvSpPr/>
          <p:nvPr/>
        </p:nvSpPr>
        <p:spPr>
          <a:xfrm rot="7571264">
            <a:off x="2938129" y="3710503"/>
            <a:ext cx="1707982" cy="504056"/>
          </a:xfrm>
          <a:prstGeom prst="rightArrow">
            <a:avLst>
              <a:gd name="adj1" fmla="val 39223"/>
              <a:gd name="adj2" fmla="val 76942"/>
            </a:avLst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Picture 7" descr="C:\Users\lenin\Documents\Estudos\Faculdade\UFABC\2015 Q1\Transformações nos Seres Vivos e Ambiente A-diurno (BC0306)\Seminário\coco.jpg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2387392" y="5157014"/>
            <a:ext cx="925612" cy="704448"/>
          </a:xfrm>
          <a:prstGeom prst="rect">
            <a:avLst/>
          </a:prstGeom>
          <a:noFill/>
        </p:spPr>
      </p:pic>
      <p:sp>
        <p:nvSpPr>
          <p:cNvPr id="23" name="CaixaDeTexto 22"/>
          <p:cNvSpPr txBox="1"/>
          <p:nvPr/>
        </p:nvSpPr>
        <p:spPr>
          <a:xfrm>
            <a:off x="1489264" y="6519446"/>
            <a:ext cx="892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800" dirty="0" smtClean="0">
              <a:solidFill>
                <a:schemeClr val="bg2">
                  <a:lumMod val="50000"/>
                  <a:lumOff val="50000"/>
                </a:schemeClr>
              </a:solidFill>
              <a:hlinkClick r:id="rId7"/>
            </a:endParaRPr>
          </a:p>
          <a:p>
            <a:r>
              <a:rPr lang="pt-BR" sz="800" dirty="0" smtClean="0">
                <a:solidFill>
                  <a:schemeClr val="bg2">
                    <a:lumMod val="50000"/>
                    <a:lumOff val="50000"/>
                  </a:schemeClr>
                </a:solidFill>
                <a:hlinkClick r:id="rId7"/>
              </a:rPr>
              <a:t>https://www.ted.com/talks/marcel_dicke_why_not_eat_insects</a:t>
            </a:r>
            <a:endParaRPr lang="pt-BR" sz="800" dirty="0" smtClean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Título 2"/>
          <p:cNvSpPr txBox="1">
            <a:spLocks/>
          </p:cNvSpPr>
          <p:nvPr/>
        </p:nvSpPr>
        <p:spPr>
          <a:xfrm>
            <a:off x="1788160" y="197620"/>
            <a:ext cx="857504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66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 como fazer mais?</a:t>
            </a:r>
            <a:endParaRPr lang="pt-BR" sz="66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8191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644329" y="2815670"/>
            <a:ext cx="176843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dirty="0" smtClean="0"/>
              <a:t>10kg de </a:t>
            </a:r>
          </a:p>
          <a:p>
            <a:pPr algn="ctr"/>
            <a:r>
              <a:rPr lang="pt-BR" sz="2800" dirty="0" smtClean="0"/>
              <a:t>ração</a:t>
            </a:r>
            <a:endParaRPr lang="pt-BR" sz="2800" dirty="0"/>
          </a:p>
        </p:txBody>
      </p:sp>
      <p:pic>
        <p:nvPicPr>
          <p:cNvPr id="5" name="Picture 2" descr="C:\Users\lenin\Documents\Estudos\Faculdade\UFABC\2015 Q1\Transformações nos Seres Vivos e Ambiente A-diurno (BC0306)\Seminário\vaca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404080" y="1410451"/>
            <a:ext cx="1440160" cy="1080120"/>
          </a:xfrm>
          <a:prstGeom prst="rect">
            <a:avLst/>
          </a:prstGeom>
          <a:noFill/>
        </p:spPr>
      </p:pic>
      <p:sp>
        <p:nvSpPr>
          <p:cNvPr id="6" name="CaixaDeTexto 5"/>
          <p:cNvSpPr txBox="1"/>
          <p:nvPr/>
        </p:nvSpPr>
        <p:spPr>
          <a:xfrm>
            <a:off x="6251816" y="1571214"/>
            <a:ext cx="11528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 smtClean="0"/>
              <a:t>1kg de </a:t>
            </a:r>
          </a:p>
          <a:p>
            <a:pPr algn="ctr"/>
            <a:r>
              <a:rPr lang="pt-BR" sz="2000" dirty="0" smtClean="0"/>
              <a:t>carne</a:t>
            </a:r>
            <a:endParaRPr lang="pt-BR" sz="2000" dirty="0"/>
          </a:p>
        </p:txBody>
      </p:sp>
      <p:pic>
        <p:nvPicPr>
          <p:cNvPr id="7" name="Picture 4" descr="C:\Users\lenin\Documents\Estudos\Faculdade\UFABC\2015 Q1\Transformações nos Seres Vivos e Ambiente A-diurno (BC0306)\Seminário\porco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341125" y="2769550"/>
            <a:ext cx="1584176" cy="1063569"/>
          </a:xfrm>
          <a:prstGeom prst="rect">
            <a:avLst/>
          </a:prstGeom>
          <a:noFill/>
        </p:spPr>
      </p:pic>
      <p:sp>
        <p:nvSpPr>
          <p:cNvPr id="8" name="CaixaDeTexto 7"/>
          <p:cNvSpPr txBox="1"/>
          <p:nvPr/>
        </p:nvSpPr>
        <p:spPr>
          <a:xfrm>
            <a:off x="6240904" y="2953099"/>
            <a:ext cx="11528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 smtClean="0"/>
              <a:t>3kg de </a:t>
            </a:r>
          </a:p>
          <a:p>
            <a:pPr algn="ctr"/>
            <a:r>
              <a:rPr lang="pt-BR" sz="2000" dirty="0" smtClean="0"/>
              <a:t>carne</a:t>
            </a:r>
            <a:endParaRPr lang="pt-BR" sz="20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6247519" y="4230069"/>
            <a:ext cx="11528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 smtClean="0"/>
              <a:t>5kg de </a:t>
            </a:r>
          </a:p>
          <a:p>
            <a:pPr algn="ctr"/>
            <a:r>
              <a:rPr lang="pt-BR" sz="2000" dirty="0" smtClean="0"/>
              <a:t>carne</a:t>
            </a:r>
          </a:p>
        </p:txBody>
      </p:sp>
      <p:pic>
        <p:nvPicPr>
          <p:cNvPr id="10" name="Picture 5" descr="C:\Users\lenin\Documents\Estudos\Faculdade\UFABC\2015 Q1\Transformações nos Seres Vivos e Ambiente A-diurno (BC0306)\Seminário\galinha.jp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7686927" y="4101906"/>
            <a:ext cx="941289" cy="941289"/>
          </a:xfrm>
          <a:prstGeom prst="rect">
            <a:avLst/>
          </a:prstGeom>
          <a:noFill/>
        </p:spPr>
      </p:pic>
      <p:pic>
        <p:nvPicPr>
          <p:cNvPr id="11" name="Picture 6" descr="C:\Users\lenin\Documents\Estudos\Faculdade\UFABC\2015 Q1\Transformações nos Seres Vivos e Ambiente A-diurno (BC0306)\Seminário\gafanhoto.jpg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7619832" y="5370891"/>
            <a:ext cx="1071339" cy="1066447"/>
          </a:xfrm>
          <a:prstGeom prst="rect">
            <a:avLst/>
          </a:prstGeom>
          <a:noFill/>
        </p:spPr>
      </p:pic>
      <p:sp>
        <p:nvSpPr>
          <p:cNvPr id="12" name="CaixaDeTexto 11"/>
          <p:cNvSpPr txBox="1"/>
          <p:nvPr/>
        </p:nvSpPr>
        <p:spPr>
          <a:xfrm>
            <a:off x="6252704" y="5596187"/>
            <a:ext cx="11528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 smtClean="0"/>
              <a:t>9kg de </a:t>
            </a:r>
          </a:p>
          <a:p>
            <a:pPr algn="ctr"/>
            <a:r>
              <a:rPr lang="pt-BR" sz="2000" dirty="0" smtClean="0"/>
              <a:t>proteína</a:t>
            </a:r>
          </a:p>
        </p:txBody>
      </p:sp>
      <p:pic>
        <p:nvPicPr>
          <p:cNvPr id="14" name="Picture 7" descr="C:\Users\lenin\Documents\Estudos\Faculdade\UFABC\2015 Q1\Transformações nos Seres Vivos e Ambiente A-diurno (BC0306)\Seminário\coco.jpg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2387392" y="5157014"/>
            <a:ext cx="925612" cy="704448"/>
          </a:xfrm>
          <a:prstGeom prst="rect">
            <a:avLst/>
          </a:prstGeom>
          <a:noFill/>
        </p:spPr>
      </p:pic>
      <p:sp>
        <p:nvSpPr>
          <p:cNvPr id="23" name="CaixaDeTexto 22"/>
          <p:cNvSpPr txBox="1"/>
          <p:nvPr/>
        </p:nvSpPr>
        <p:spPr>
          <a:xfrm>
            <a:off x="1489264" y="6519446"/>
            <a:ext cx="892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800" dirty="0" smtClean="0">
              <a:solidFill>
                <a:schemeClr val="bg2">
                  <a:lumMod val="50000"/>
                  <a:lumOff val="50000"/>
                </a:schemeClr>
              </a:solidFill>
              <a:hlinkClick r:id="rId8"/>
            </a:endParaRPr>
          </a:p>
          <a:p>
            <a:r>
              <a:rPr lang="pt-BR" sz="800" dirty="0" smtClean="0">
                <a:solidFill>
                  <a:schemeClr val="bg2">
                    <a:lumMod val="50000"/>
                    <a:lumOff val="50000"/>
                  </a:schemeClr>
                </a:solidFill>
                <a:hlinkClick r:id="rId8"/>
              </a:rPr>
              <a:t>https://www.ted.com/talks/marcel_dicke_why_not_eat_insects</a:t>
            </a:r>
            <a:endParaRPr lang="pt-BR" sz="800" dirty="0" smtClean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Título 2"/>
          <p:cNvSpPr txBox="1">
            <a:spLocks/>
          </p:cNvSpPr>
          <p:nvPr/>
        </p:nvSpPr>
        <p:spPr>
          <a:xfrm>
            <a:off x="1788160" y="197620"/>
            <a:ext cx="857504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66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 como fazer mais?</a:t>
            </a:r>
            <a:endParaRPr lang="pt-BR" sz="66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6" name="Seta para a direita 15"/>
          <p:cNvSpPr/>
          <p:nvPr/>
        </p:nvSpPr>
        <p:spPr>
          <a:xfrm>
            <a:off x="3394616" y="3021534"/>
            <a:ext cx="2498184" cy="504056"/>
          </a:xfrm>
          <a:prstGeom prst="rightArrow">
            <a:avLst>
              <a:gd name="adj1" fmla="val 39223"/>
              <a:gd name="adj2" fmla="val 76942"/>
            </a:avLst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 para a direita 16"/>
          <p:cNvSpPr/>
          <p:nvPr/>
        </p:nvSpPr>
        <p:spPr>
          <a:xfrm rot="7571264">
            <a:off x="2938129" y="3710503"/>
            <a:ext cx="1707982" cy="504056"/>
          </a:xfrm>
          <a:prstGeom prst="rightArrow">
            <a:avLst>
              <a:gd name="adj1" fmla="val 39223"/>
              <a:gd name="adj2" fmla="val 76942"/>
            </a:avLst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xmlns="" val="301102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644329" y="2815670"/>
            <a:ext cx="176843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dirty="0" smtClean="0"/>
              <a:t>10kg de </a:t>
            </a:r>
          </a:p>
          <a:p>
            <a:pPr algn="ctr"/>
            <a:r>
              <a:rPr lang="pt-BR" sz="2800" dirty="0" smtClean="0"/>
              <a:t>ração</a:t>
            </a:r>
            <a:endParaRPr lang="pt-BR" sz="2800" dirty="0"/>
          </a:p>
        </p:txBody>
      </p:sp>
      <p:pic>
        <p:nvPicPr>
          <p:cNvPr id="5" name="Picture 2" descr="C:\Users\lenin\Documents\Estudos\Faculdade\UFABC\2015 Q1\Transformações nos Seres Vivos e Ambiente A-diurno (BC0306)\Seminário\vaca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404080" y="1410451"/>
            <a:ext cx="1440160" cy="1080120"/>
          </a:xfrm>
          <a:prstGeom prst="rect">
            <a:avLst/>
          </a:prstGeom>
          <a:noFill/>
        </p:spPr>
      </p:pic>
      <p:sp>
        <p:nvSpPr>
          <p:cNvPr id="6" name="CaixaDeTexto 5"/>
          <p:cNvSpPr txBox="1"/>
          <p:nvPr/>
        </p:nvSpPr>
        <p:spPr>
          <a:xfrm>
            <a:off x="6251816" y="1571214"/>
            <a:ext cx="11528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 smtClean="0"/>
              <a:t>1kg de </a:t>
            </a:r>
          </a:p>
          <a:p>
            <a:pPr algn="ctr"/>
            <a:r>
              <a:rPr lang="pt-BR" sz="2000" dirty="0" smtClean="0"/>
              <a:t>carne</a:t>
            </a:r>
            <a:endParaRPr lang="pt-BR" sz="2000" dirty="0"/>
          </a:p>
        </p:txBody>
      </p:sp>
      <p:pic>
        <p:nvPicPr>
          <p:cNvPr id="7" name="Picture 4" descr="C:\Users\lenin\Documents\Estudos\Faculdade\UFABC\2015 Q1\Transformações nos Seres Vivos e Ambiente A-diurno (BC0306)\Seminário\porco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341125" y="2769550"/>
            <a:ext cx="1584176" cy="1063569"/>
          </a:xfrm>
          <a:prstGeom prst="rect">
            <a:avLst/>
          </a:prstGeom>
          <a:noFill/>
        </p:spPr>
      </p:pic>
      <p:sp>
        <p:nvSpPr>
          <p:cNvPr id="8" name="CaixaDeTexto 7"/>
          <p:cNvSpPr txBox="1"/>
          <p:nvPr/>
        </p:nvSpPr>
        <p:spPr>
          <a:xfrm>
            <a:off x="6240904" y="2953099"/>
            <a:ext cx="11528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 smtClean="0"/>
              <a:t>3kg de </a:t>
            </a:r>
          </a:p>
          <a:p>
            <a:pPr algn="ctr"/>
            <a:r>
              <a:rPr lang="pt-BR" sz="2000" dirty="0" smtClean="0"/>
              <a:t>carne</a:t>
            </a:r>
            <a:endParaRPr lang="pt-BR" sz="20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6247519" y="4230069"/>
            <a:ext cx="11528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 smtClean="0"/>
              <a:t>5kg de </a:t>
            </a:r>
          </a:p>
          <a:p>
            <a:pPr algn="ctr"/>
            <a:r>
              <a:rPr lang="pt-BR" sz="2000" dirty="0" smtClean="0"/>
              <a:t>carne</a:t>
            </a:r>
          </a:p>
        </p:txBody>
      </p:sp>
      <p:pic>
        <p:nvPicPr>
          <p:cNvPr id="10" name="Picture 5" descr="C:\Users\lenin\Documents\Estudos\Faculdade\UFABC\2015 Q1\Transformações nos Seres Vivos e Ambiente A-diurno (BC0306)\Seminário\galinha.jp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7686927" y="4101906"/>
            <a:ext cx="941289" cy="941289"/>
          </a:xfrm>
          <a:prstGeom prst="rect">
            <a:avLst/>
          </a:prstGeom>
          <a:noFill/>
        </p:spPr>
      </p:pic>
      <p:pic>
        <p:nvPicPr>
          <p:cNvPr id="11" name="Picture 6" descr="C:\Users\lenin\Documents\Estudos\Faculdade\UFABC\2015 Q1\Transformações nos Seres Vivos e Ambiente A-diurno (BC0306)\Seminário\gafanhoto.jpg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7619832" y="5370891"/>
            <a:ext cx="1071339" cy="1066447"/>
          </a:xfrm>
          <a:prstGeom prst="rect">
            <a:avLst/>
          </a:prstGeom>
          <a:noFill/>
        </p:spPr>
      </p:pic>
      <p:sp>
        <p:nvSpPr>
          <p:cNvPr id="12" name="CaixaDeTexto 11"/>
          <p:cNvSpPr txBox="1"/>
          <p:nvPr/>
        </p:nvSpPr>
        <p:spPr>
          <a:xfrm>
            <a:off x="6252704" y="5596187"/>
            <a:ext cx="11528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 smtClean="0"/>
              <a:t>9kg de </a:t>
            </a:r>
          </a:p>
          <a:p>
            <a:pPr algn="ctr"/>
            <a:r>
              <a:rPr lang="pt-BR" sz="2000" dirty="0" smtClean="0"/>
              <a:t>proteína</a:t>
            </a:r>
          </a:p>
        </p:txBody>
      </p:sp>
      <p:pic>
        <p:nvPicPr>
          <p:cNvPr id="14" name="Picture 7" descr="C:\Users\lenin\Documents\Estudos\Faculdade\UFABC\2015 Q1\Transformações nos Seres Vivos e Ambiente A-diurno (BC0306)\Seminário\coco.jpg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2387392" y="5157014"/>
            <a:ext cx="925612" cy="704448"/>
          </a:xfrm>
          <a:prstGeom prst="rect">
            <a:avLst/>
          </a:prstGeom>
          <a:noFill/>
        </p:spPr>
      </p:pic>
      <p:pic>
        <p:nvPicPr>
          <p:cNvPr id="15" name="Picture 8" descr="C:\Users\lenin\Documents\Estudos\Faculdade\UFABC\2015 Q1\Transformações nos Seres Vivos e Ambiente A-diurno (BC0306)\Seminário\flix.jpg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3116525" y="5392516"/>
            <a:ext cx="648072" cy="844618"/>
          </a:xfrm>
          <a:prstGeom prst="rect">
            <a:avLst/>
          </a:prstGeom>
          <a:noFill/>
        </p:spPr>
      </p:pic>
      <p:pic>
        <p:nvPicPr>
          <p:cNvPr id="16" name="Picture 8" descr="C:\Users\lenin\Documents\Estudos\Faculdade\UFABC\2015 Q1\Transformações nos Seres Vivos e Ambiente A-diurno (BC0306)\Seminário\flix.jpg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8413792" y="1258653"/>
            <a:ext cx="648072" cy="844618"/>
          </a:xfrm>
          <a:prstGeom prst="rect">
            <a:avLst/>
          </a:prstGeom>
          <a:noFill/>
        </p:spPr>
      </p:pic>
      <p:pic>
        <p:nvPicPr>
          <p:cNvPr id="17" name="Picture 8" descr="C:\Users\lenin\Documents\Estudos\Faculdade\UFABC\2015 Q1\Transformações nos Seres Vivos e Ambiente A-diurno (BC0306)\Seminário\flix.jpg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8394086" y="3562493"/>
            <a:ext cx="648072" cy="844618"/>
          </a:xfrm>
          <a:prstGeom prst="rect">
            <a:avLst/>
          </a:prstGeom>
          <a:noFill/>
        </p:spPr>
      </p:pic>
      <p:sp>
        <p:nvSpPr>
          <p:cNvPr id="18" name="CaixaDeTexto 17"/>
          <p:cNvSpPr txBox="1"/>
          <p:nvPr/>
        </p:nvSpPr>
        <p:spPr>
          <a:xfrm>
            <a:off x="9033078" y="3499538"/>
            <a:ext cx="154080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Baixa</a:t>
            </a:r>
            <a:r>
              <a:rPr lang="pt-BR" sz="1600" dirty="0">
                <a:solidFill>
                  <a:srgbClr val="FFC000"/>
                </a:solidFill>
                <a:latin typeface="Comic Sans MS" pitchFamily="66" charset="0"/>
              </a:rPr>
              <a:t> </a:t>
            </a:r>
            <a:endParaRPr lang="pt-BR" sz="1600" dirty="0" smtClean="0">
              <a:solidFill>
                <a:srgbClr val="FFC000"/>
              </a:solidFill>
              <a:latin typeface="Comic Sans MS" pitchFamily="66" charset="0"/>
            </a:endParaRPr>
          </a:p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recombinação </a:t>
            </a:r>
          </a:p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virótica para </a:t>
            </a:r>
          </a:p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humanos </a:t>
            </a:r>
            <a:endParaRPr lang="pt-BR" sz="1600" dirty="0">
              <a:solidFill>
                <a:srgbClr val="FFC000"/>
              </a:solidFill>
              <a:latin typeface="Comic Sans MS" pitchFamily="66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9006728" y="5130086"/>
            <a:ext cx="173797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1Kg equivale em</a:t>
            </a:r>
          </a:p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calorias a </a:t>
            </a:r>
          </a:p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6 x Hot-Dogs ou</a:t>
            </a:r>
          </a:p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10 x Big </a:t>
            </a:r>
            <a:r>
              <a:rPr lang="pt-BR" sz="1600" dirty="0" err="1" smtClean="0">
                <a:solidFill>
                  <a:srgbClr val="FFC000"/>
                </a:solidFill>
                <a:latin typeface="Comic Sans MS" pitchFamily="66" charset="0"/>
              </a:rPr>
              <a:t>Macs</a:t>
            </a:r>
            <a:endParaRPr lang="pt-BR" sz="1600" dirty="0" smtClean="0">
              <a:solidFill>
                <a:srgbClr val="FFC000"/>
              </a:solidFill>
              <a:latin typeface="Comic Sans MS" pitchFamily="66" charset="0"/>
            </a:endParaRPr>
          </a:p>
        </p:txBody>
      </p:sp>
      <p:pic>
        <p:nvPicPr>
          <p:cNvPr id="20" name="Picture 8" descr="C:\Users\lenin\Documents\Estudos\Faculdade\UFABC\2015 Q1\Transformações nos Seres Vivos e Ambiente A-diurno (BC0306)\Seminário\flix.jpg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8368450" y="5191934"/>
            <a:ext cx="648072" cy="844618"/>
          </a:xfrm>
          <a:prstGeom prst="rect">
            <a:avLst/>
          </a:prstGeom>
          <a:noFill/>
        </p:spPr>
      </p:pic>
      <p:sp>
        <p:nvSpPr>
          <p:cNvPr id="21" name="CaixaDeTexto 20"/>
          <p:cNvSpPr txBox="1"/>
          <p:nvPr/>
        </p:nvSpPr>
        <p:spPr>
          <a:xfrm>
            <a:off x="9055025" y="1186645"/>
            <a:ext cx="16177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Rico em</a:t>
            </a:r>
          </a:p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Proteínas</a:t>
            </a:r>
          </a:p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-Gordura</a:t>
            </a:r>
          </a:p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+Ferro e Cálcio</a:t>
            </a:r>
          </a:p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Vitaminas</a:t>
            </a:r>
          </a:p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A, B1, B2 e D</a:t>
            </a:r>
            <a:endParaRPr lang="pt-BR" sz="1600" dirty="0">
              <a:solidFill>
                <a:srgbClr val="FFC000"/>
              </a:solidFill>
              <a:latin typeface="Comic Sans MS" pitchFamily="66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3767918" y="5339721"/>
            <a:ext cx="20649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Menos dejetos</a:t>
            </a:r>
          </a:p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Menos amônia</a:t>
            </a:r>
          </a:p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Menos gases estufa</a:t>
            </a:r>
          </a:p>
        </p:txBody>
      </p:sp>
      <p:sp>
        <p:nvSpPr>
          <p:cNvPr id="28" name="CaixaDeTexto 27"/>
          <p:cNvSpPr txBox="1"/>
          <p:nvPr/>
        </p:nvSpPr>
        <p:spPr>
          <a:xfrm>
            <a:off x="8330740" y="3526697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+1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8377803" y="1213388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+1</a:t>
            </a:r>
          </a:p>
        </p:txBody>
      </p:sp>
      <p:sp>
        <p:nvSpPr>
          <p:cNvPr id="30" name="CaixaDeTexto 29"/>
          <p:cNvSpPr txBox="1"/>
          <p:nvPr/>
        </p:nvSpPr>
        <p:spPr>
          <a:xfrm>
            <a:off x="8285475" y="5155722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+1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3062207" y="5363985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+1</a:t>
            </a:r>
          </a:p>
        </p:txBody>
      </p:sp>
      <p:sp>
        <p:nvSpPr>
          <p:cNvPr id="37" name="Título 2"/>
          <p:cNvSpPr txBox="1">
            <a:spLocks/>
          </p:cNvSpPr>
          <p:nvPr/>
        </p:nvSpPr>
        <p:spPr>
          <a:xfrm>
            <a:off x="1788160" y="197620"/>
            <a:ext cx="857504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66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 como fazer mais?</a:t>
            </a:r>
            <a:endParaRPr lang="pt-BR" sz="66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2" name="Seta para a direita 31"/>
          <p:cNvSpPr/>
          <p:nvPr/>
        </p:nvSpPr>
        <p:spPr>
          <a:xfrm>
            <a:off x="3394616" y="3021534"/>
            <a:ext cx="2498184" cy="504056"/>
          </a:xfrm>
          <a:prstGeom prst="rightArrow">
            <a:avLst>
              <a:gd name="adj1" fmla="val 39223"/>
              <a:gd name="adj2" fmla="val 76942"/>
            </a:avLst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Seta para a direita 32"/>
          <p:cNvSpPr/>
          <p:nvPr/>
        </p:nvSpPr>
        <p:spPr>
          <a:xfrm rot="7571264">
            <a:off x="2938129" y="3710503"/>
            <a:ext cx="1707982" cy="504056"/>
          </a:xfrm>
          <a:prstGeom prst="rightArrow">
            <a:avLst>
              <a:gd name="adj1" fmla="val 39223"/>
              <a:gd name="adj2" fmla="val 76942"/>
            </a:avLst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CaixaDeTexto 33"/>
          <p:cNvSpPr txBox="1"/>
          <p:nvPr/>
        </p:nvSpPr>
        <p:spPr>
          <a:xfrm>
            <a:off x="1489264" y="6390056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800" dirty="0" smtClean="0">
              <a:solidFill>
                <a:schemeClr val="bg2">
                  <a:lumMod val="50000"/>
                  <a:lumOff val="50000"/>
                </a:schemeClr>
              </a:solidFill>
              <a:hlinkClick r:id="rId9"/>
            </a:endParaRPr>
          </a:p>
          <a:p>
            <a:r>
              <a:rPr lang="pt-BR" sz="800" dirty="0" smtClean="0">
                <a:solidFill>
                  <a:schemeClr val="bg2">
                    <a:lumMod val="50000"/>
                    <a:lumOff val="50000"/>
                  </a:schemeClr>
                </a:solidFill>
                <a:hlinkClick r:id="rId9"/>
              </a:rPr>
              <a:t>http</a:t>
            </a:r>
            <a:r>
              <a:rPr lang="pt-BR" sz="800" dirty="0">
                <a:solidFill>
                  <a:schemeClr val="bg2">
                    <a:lumMod val="50000"/>
                    <a:lumOff val="50000"/>
                  </a:schemeClr>
                </a:solidFill>
                <a:hlinkClick r:id="rId9"/>
              </a:rPr>
              <a:t>://thinkprogress.org/climate/2014/05/01/2112531/eat-insects</a:t>
            </a:r>
            <a:r>
              <a:rPr lang="pt-BR" sz="800" dirty="0" smtClean="0">
                <a:solidFill>
                  <a:schemeClr val="bg2">
                    <a:lumMod val="50000"/>
                    <a:lumOff val="50000"/>
                  </a:schemeClr>
                </a:solidFill>
                <a:hlinkClick r:id="rId9"/>
              </a:rPr>
              <a:t>/</a:t>
            </a:r>
            <a:endParaRPr lang="pt-BR" sz="800" dirty="0" smtClean="0">
              <a:solidFill>
                <a:schemeClr val="bg2">
                  <a:lumMod val="50000"/>
                  <a:lumOff val="50000"/>
                </a:schemeClr>
              </a:solidFill>
            </a:endParaRPr>
          </a:p>
          <a:p>
            <a:r>
              <a:rPr lang="pt-BR" sz="800" dirty="0">
                <a:solidFill>
                  <a:schemeClr val="bg2">
                    <a:lumMod val="50000"/>
                    <a:lumOff val="50000"/>
                  </a:schemeClr>
                </a:solidFill>
                <a:hlinkClick r:id="rId10"/>
              </a:rPr>
              <a:t>https://</a:t>
            </a:r>
            <a:r>
              <a:rPr lang="pt-BR" sz="800" dirty="0" smtClean="0">
                <a:solidFill>
                  <a:schemeClr val="bg2">
                    <a:lumMod val="50000"/>
                    <a:lumOff val="50000"/>
                  </a:schemeClr>
                </a:solidFill>
                <a:hlinkClick r:id="rId10"/>
              </a:rPr>
              <a:t>www.ted.com/talks/marcel_dicke_why_not_eat_insects</a:t>
            </a:r>
            <a:endParaRPr lang="pt-BR" sz="800" dirty="0" smtClean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399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644329" y="2815670"/>
            <a:ext cx="176843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dirty="0" smtClean="0"/>
              <a:t>10kg de </a:t>
            </a:r>
          </a:p>
          <a:p>
            <a:pPr algn="ctr"/>
            <a:r>
              <a:rPr lang="pt-BR" sz="2800" dirty="0" smtClean="0"/>
              <a:t>ração</a:t>
            </a:r>
            <a:endParaRPr lang="pt-BR" sz="2800" dirty="0"/>
          </a:p>
        </p:txBody>
      </p:sp>
      <p:sp>
        <p:nvSpPr>
          <p:cNvPr id="4" name="Seta para a direita 3"/>
          <p:cNvSpPr/>
          <p:nvPr/>
        </p:nvSpPr>
        <p:spPr>
          <a:xfrm>
            <a:off x="3394616" y="3021534"/>
            <a:ext cx="2498184" cy="504056"/>
          </a:xfrm>
          <a:prstGeom prst="rightArrow">
            <a:avLst>
              <a:gd name="adj1" fmla="val 39223"/>
              <a:gd name="adj2" fmla="val 76942"/>
            </a:avLst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2" descr="C:\Users\lenin\Documents\Estudos\Faculdade\UFABC\2015 Q1\Transformações nos Seres Vivos e Ambiente A-diurno (BC0306)\Seminário\vaca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404080" y="1410451"/>
            <a:ext cx="1440160" cy="1080120"/>
          </a:xfrm>
          <a:prstGeom prst="rect">
            <a:avLst/>
          </a:prstGeom>
          <a:noFill/>
        </p:spPr>
      </p:pic>
      <p:sp>
        <p:nvSpPr>
          <p:cNvPr id="6" name="CaixaDeTexto 5"/>
          <p:cNvSpPr txBox="1"/>
          <p:nvPr/>
        </p:nvSpPr>
        <p:spPr>
          <a:xfrm>
            <a:off x="6251816" y="1571214"/>
            <a:ext cx="11528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 smtClean="0"/>
              <a:t>1kg de </a:t>
            </a:r>
          </a:p>
          <a:p>
            <a:pPr algn="ctr"/>
            <a:r>
              <a:rPr lang="pt-BR" sz="2000" dirty="0" smtClean="0"/>
              <a:t>carne</a:t>
            </a:r>
            <a:endParaRPr lang="pt-BR" sz="2000" dirty="0"/>
          </a:p>
        </p:txBody>
      </p:sp>
      <p:pic>
        <p:nvPicPr>
          <p:cNvPr id="7" name="Picture 4" descr="C:\Users\lenin\Documents\Estudos\Faculdade\UFABC\2015 Q1\Transformações nos Seres Vivos e Ambiente A-diurno (BC0306)\Seminário\porco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341125" y="2769550"/>
            <a:ext cx="1584176" cy="1063569"/>
          </a:xfrm>
          <a:prstGeom prst="rect">
            <a:avLst/>
          </a:prstGeom>
          <a:noFill/>
        </p:spPr>
      </p:pic>
      <p:sp>
        <p:nvSpPr>
          <p:cNvPr id="8" name="CaixaDeTexto 7"/>
          <p:cNvSpPr txBox="1"/>
          <p:nvPr/>
        </p:nvSpPr>
        <p:spPr>
          <a:xfrm>
            <a:off x="6240904" y="2953099"/>
            <a:ext cx="11528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 smtClean="0"/>
              <a:t>3kg de </a:t>
            </a:r>
          </a:p>
          <a:p>
            <a:pPr algn="ctr"/>
            <a:r>
              <a:rPr lang="pt-BR" sz="2000" dirty="0" smtClean="0"/>
              <a:t>carne</a:t>
            </a:r>
            <a:endParaRPr lang="pt-BR" sz="20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6247519" y="4230069"/>
            <a:ext cx="11528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 smtClean="0"/>
              <a:t>5kg de </a:t>
            </a:r>
          </a:p>
          <a:p>
            <a:pPr algn="ctr"/>
            <a:r>
              <a:rPr lang="pt-BR" sz="2000" dirty="0" smtClean="0"/>
              <a:t>carne</a:t>
            </a:r>
          </a:p>
        </p:txBody>
      </p:sp>
      <p:pic>
        <p:nvPicPr>
          <p:cNvPr id="10" name="Picture 5" descr="C:\Users\lenin\Documents\Estudos\Faculdade\UFABC\2015 Q1\Transformações nos Seres Vivos e Ambiente A-diurno (BC0306)\Seminário\galinha.jp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7686927" y="4101906"/>
            <a:ext cx="941289" cy="941289"/>
          </a:xfrm>
          <a:prstGeom prst="rect">
            <a:avLst/>
          </a:prstGeom>
          <a:noFill/>
        </p:spPr>
      </p:pic>
      <p:pic>
        <p:nvPicPr>
          <p:cNvPr id="11" name="Picture 6" descr="C:\Users\lenin\Documents\Estudos\Faculdade\UFABC\2015 Q1\Transformações nos Seres Vivos e Ambiente A-diurno (BC0306)\Seminário\gafanhoto.jpg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7619832" y="5370891"/>
            <a:ext cx="1071339" cy="1066447"/>
          </a:xfrm>
          <a:prstGeom prst="rect">
            <a:avLst/>
          </a:prstGeom>
          <a:noFill/>
        </p:spPr>
      </p:pic>
      <p:sp>
        <p:nvSpPr>
          <p:cNvPr id="12" name="CaixaDeTexto 11"/>
          <p:cNvSpPr txBox="1"/>
          <p:nvPr/>
        </p:nvSpPr>
        <p:spPr>
          <a:xfrm>
            <a:off x="6252704" y="5596187"/>
            <a:ext cx="11528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 smtClean="0"/>
              <a:t>9kg de </a:t>
            </a:r>
          </a:p>
          <a:p>
            <a:pPr algn="ctr"/>
            <a:r>
              <a:rPr lang="pt-BR" sz="2000" dirty="0" smtClean="0"/>
              <a:t>proteína</a:t>
            </a:r>
          </a:p>
        </p:txBody>
      </p:sp>
      <p:sp>
        <p:nvSpPr>
          <p:cNvPr id="13" name="Seta para a direita 12"/>
          <p:cNvSpPr/>
          <p:nvPr/>
        </p:nvSpPr>
        <p:spPr>
          <a:xfrm rot="7571264">
            <a:off x="3032525" y="3896517"/>
            <a:ext cx="1247028" cy="504056"/>
          </a:xfrm>
          <a:prstGeom prst="rightArrow">
            <a:avLst>
              <a:gd name="adj1" fmla="val 39223"/>
              <a:gd name="adj2" fmla="val 76942"/>
            </a:avLst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Picture 7" descr="C:\Users\lenin\Documents\Estudos\Faculdade\UFABC\2015 Q1\Transformações nos Seres Vivos e Ambiente A-diurno (BC0306)\Seminário\coco.jpg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2387392" y="5157014"/>
            <a:ext cx="925612" cy="704448"/>
          </a:xfrm>
          <a:prstGeom prst="rect">
            <a:avLst/>
          </a:prstGeom>
          <a:noFill/>
        </p:spPr>
      </p:pic>
      <p:pic>
        <p:nvPicPr>
          <p:cNvPr id="15" name="Picture 8" descr="C:\Users\lenin\Documents\Estudos\Faculdade\UFABC\2015 Q1\Transformações nos Seres Vivos e Ambiente A-diurno (BC0306)\Seminário\flix.jpg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3116525" y="5392516"/>
            <a:ext cx="648072" cy="844618"/>
          </a:xfrm>
          <a:prstGeom prst="rect">
            <a:avLst/>
          </a:prstGeom>
          <a:noFill/>
        </p:spPr>
      </p:pic>
      <p:pic>
        <p:nvPicPr>
          <p:cNvPr id="16" name="Picture 8" descr="C:\Users\lenin\Documents\Estudos\Faculdade\UFABC\2015 Q1\Transformações nos Seres Vivos e Ambiente A-diurno (BC0306)\Seminário\flix.jpg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8413792" y="1258653"/>
            <a:ext cx="648072" cy="844618"/>
          </a:xfrm>
          <a:prstGeom prst="rect">
            <a:avLst/>
          </a:prstGeom>
          <a:noFill/>
        </p:spPr>
      </p:pic>
      <p:pic>
        <p:nvPicPr>
          <p:cNvPr id="17" name="Picture 8" descr="C:\Users\lenin\Documents\Estudos\Faculdade\UFABC\2015 Q1\Transformações nos Seres Vivos e Ambiente A-diurno (BC0306)\Seminário\flix.jpg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8394086" y="3562493"/>
            <a:ext cx="648072" cy="844618"/>
          </a:xfrm>
          <a:prstGeom prst="rect">
            <a:avLst/>
          </a:prstGeom>
          <a:noFill/>
        </p:spPr>
      </p:pic>
      <p:pic>
        <p:nvPicPr>
          <p:cNvPr id="20" name="Picture 8" descr="C:\Users\lenin\Documents\Estudos\Faculdade\UFABC\2015 Q1\Transformações nos Seres Vivos e Ambiente A-diurno (BC0306)\Seminário\flix.jpg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8368450" y="5191934"/>
            <a:ext cx="648072" cy="844618"/>
          </a:xfrm>
          <a:prstGeom prst="rect">
            <a:avLst/>
          </a:prstGeom>
          <a:noFill/>
        </p:spPr>
      </p:pic>
      <p:sp>
        <p:nvSpPr>
          <p:cNvPr id="23" name="CaixaDeTexto 22"/>
          <p:cNvSpPr txBox="1"/>
          <p:nvPr/>
        </p:nvSpPr>
        <p:spPr>
          <a:xfrm>
            <a:off x="1489264" y="6390056"/>
            <a:ext cx="8928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 smtClean="0">
                <a:solidFill>
                  <a:schemeClr val="bg2">
                    <a:lumMod val="50000"/>
                    <a:lumOff val="50000"/>
                  </a:schemeClr>
                </a:solidFill>
                <a:hlinkClick r:id="rId9"/>
              </a:rPr>
              <a:t>http://www.mundosustentavel.com.br/2015/02/quantidade-de-agua-necessaria-para-produzir-16-tipos-de-alimentos/</a:t>
            </a:r>
            <a:endParaRPr lang="pt-BR" sz="800" dirty="0" smtClean="0">
              <a:solidFill>
                <a:schemeClr val="bg2">
                  <a:lumMod val="50000"/>
                  <a:lumOff val="50000"/>
                </a:schemeClr>
              </a:solidFill>
            </a:endParaRPr>
          </a:p>
          <a:p>
            <a:r>
              <a:rPr lang="pt-BR" sz="800" dirty="0">
                <a:solidFill>
                  <a:schemeClr val="bg2">
                    <a:lumMod val="50000"/>
                    <a:lumOff val="50000"/>
                  </a:schemeClr>
                </a:solidFill>
                <a:hlinkClick r:id="rId10"/>
              </a:rPr>
              <a:t>http://thinkprogress.org/climate/2014/05/01/2112531/eat-insects</a:t>
            </a:r>
            <a:r>
              <a:rPr lang="pt-BR" sz="800" dirty="0" smtClean="0">
                <a:solidFill>
                  <a:schemeClr val="bg2">
                    <a:lumMod val="50000"/>
                    <a:lumOff val="50000"/>
                  </a:schemeClr>
                </a:solidFill>
                <a:hlinkClick r:id="rId10"/>
              </a:rPr>
              <a:t>/</a:t>
            </a:r>
            <a:endParaRPr lang="pt-BR" sz="800" dirty="0" smtClean="0">
              <a:solidFill>
                <a:schemeClr val="bg2">
                  <a:lumMod val="50000"/>
                  <a:lumOff val="50000"/>
                </a:schemeClr>
              </a:solidFill>
            </a:endParaRPr>
          </a:p>
          <a:p>
            <a:r>
              <a:rPr lang="pt-BR" sz="800" dirty="0">
                <a:solidFill>
                  <a:schemeClr val="bg2">
                    <a:lumMod val="50000"/>
                    <a:lumOff val="50000"/>
                  </a:schemeClr>
                </a:solidFill>
                <a:hlinkClick r:id="rId11"/>
              </a:rPr>
              <a:t>https://</a:t>
            </a:r>
            <a:r>
              <a:rPr lang="pt-BR" sz="800" dirty="0" smtClean="0">
                <a:solidFill>
                  <a:schemeClr val="bg2">
                    <a:lumMod val="50000"/>
                    <a:lumOff val="50000"/>
                  </a:schemeClr>
                </a:solidFill>
                <a:hlinkClick r:id="rId11"/>
              </a:rPr>
              <a:t>www.ted.com/talks/marcel_dicke_why_not_eat_insects</a:t>
            </a:r>
            <a:endParaRPr lang="pt-BR" sz="800" dirty="0" smtClean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CaixaDeTexto 27"/>
          <p:cNvSpPr txBox="1"/>
          <p:nvPr/>
        </p:nvSpPr>
        <p:spPr>
          <a:xfrm>
            <a:off x="8330740" y="3526697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+1</a:t>
            </a:r>
          </a:p>
        </p:txBody>
      </p:sp>
      <p:sp>
        <p:nvSpPr>
          <p:cNvPr id="29" name="CaixaDeTexto 28"/>
          <p:cNvSpPr txBox="1"/>
          <p:nvPr/>
        </p:nvSpPr>
        <p:spPr>
          <a:xfrm>
            <a:off x="8377803" y="1213388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+1</a:t>
            </a:r>
          </a:p>
        </p:txBody>
      </p:sp>
      <p:sp>
        <p:nvSpPr>
          <p:cNvPr id="30" name="CaixaDeTexto 29"/>
          <p:cNvSpPr txBox="1"/>
          <p:nvPr/>
        </p:nvSpPr>
        <p:spPr>
          <a:xfrm>
            <a:off x="8285475" y="5155722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+1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3062207" y="5363985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+1</a:t>
            </a:r>
          </a:p>
        </p:txBody>
      </p:sp>
      <p:sp>
        <p:nvSpPr>
          <p:cNvPr id="37" name="Título 2"/>
          <p:cNvSpPr txBox="1">
            <a:spLocks/>
          </p:cNvSpPr>
          <p:nvPr/>
        </p:nvSpPr>
        <p:spPr>
          <a:xfrm>
            <a:off x="1788160" y="197620"/>
            <a:ext cx="857504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66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 como fazer mais?</a:t>
            </a:r>
            <a:endParaRPr lang="pt-BR" sz="66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4" name="CaixaDeTexto 33"/>
          <p:cNvSpPr txBox="1"/>
          <p:nvPr/>
        </p:nvSpPr>
        <p:spPr>
          <a:xfrm rot="20058034">
            <a:off x="332004" y="1052170"/>
            <a:ext cx="2083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1Kg carne bovina</a:t>
            </a:r>
          </a:p>
          <a:p>
            <a:pPr algn="ctr"/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15400l de água</a:t>
            </a:r>
          </a:p>
        </p:txBody>
      </p:sp>
      <p:sp>
        <p:nvSpPr>
          <p:cNvPr id="36" name="CaixaDeTexto 35"/>
          <p:cNvSpPr txBox="1"/>
          <p:nvPr/>
        </p:nvSpPr>
        <p:spPr>
          <a:xfrm rot="20022713">
            <a:off x="1114220" y="1461491"/>
            <a:ext cx="1019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~1525 x </a:t>
            </a:r>
          </a:p>
        </p:txBody>
      </p:sp>
      <p:pic>
        <p:nvPicPr>
          <p:cNvPr id="38" name="Picture 2" descr="waterconservationdiagram"/>
          <p:cNvPicPr>
            <a:picLocks noChangeAspect="1" noChangeArrowheads="1"/>
          </p:cNvPicPr>
          <p:nvPr/>
        </p:nvPicPr>
        <p:blipFill>
          <a:blip r:embed="rId12" cstate="screen"/>
          <a:srcRect/>
          <a:stretch>
            <a:fillRect/>
          </a:stretch>
        </p:blipFill>
        <p:spPr bwMode="auto">
          <a:xfrm>
            <a:off x="1564640" y="1759644"/>
            <a:ext cx="4358969" cy="3310195"/>
          </a:xfrm>
          <a:prstGeom prst="rect">
            <a:avLst/>
          </a:prstGeom>
          <a:noFill/>
        </p:spPr>
      </p:pic>
      <p:pic>
        <p:nvPicPr>
          <p:cNvPr id="35" name="Picture 6" descr="C:\Users\lenin\Documents\Estudos\Faculdade\UFABC\2015 Q1\Transformações nos Seres Vivos e Ambiente A-diurno (BC0306)\Seminário\galao.jpg"/>
          <p:cNvPicPr>
            <a:picLocks noChangeAspect="1" noChangeArrowheads="1"/>
          </p:cNvPicPr>
          <p:nvPr/>
        </p:nvPicPr>
        <p:blipFill>
          <a:blip r:embed="rId13" cstate="screen"/>
          <a:stretch>
            <a:fillRect/>
          </a:stretch>
        </p:blipFill>
        <p:spPr bwMode="auto">
          <a:xfrm rot="431632">
            <a:off x="2041873" y="1164162"/>
            <a:ext cx="422194" cy="724052"/>
          </a:xfrm>
          <a:prstGeom prst="rect">
            <a:avLst/>
          </a:prstGeom>
          <a:noFill/>
        </p:spPr>
      </p:pic>
      <p:pic>
        <p:nvPicPr>
          <p:cNvPr id="33" name="Picture 3" descr="C:\Users\lenin\Documents\Estudos\Faculdade\UFABC\2015 Q1\Transformações nos Seres Vivos e Ambiente A-diurno (BC0306)\Seminário\amigodopinoquio.png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 rot="738245">
            <a:off x="5061156" y="1003828"/>
            <a:ext cx="1316606" cy="1667128"/>
          </a:xfrm>
          <a:prstGeom prst="rect">
            <a:avLst/>
          </a:prstGeom>
          <a:noFill/>
        </p:spPr>
      </p:pic>
      <p:sp>
        <p:nvSpPr>
          <p:cNvPr id="39" name="CaixaDeTexto 38"/>
          <p:cNvSpPr txBox="1"/>
          <p:nvPr/>
        </p:nvSpPr>
        <p:spPr>
          <a:xfrm rot="20686821">
            <a:off x="4959256" y="1262862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+1</a:t>
            </a:r>
          </a:p>
        </p:txBody>
      </p:sp>
      <p:sp>
        <p:nvSpPr>
          <p:cNvPr id="40" name="CaixaDeTexto 39"/>
          <p:cNvSpPr txBox="1"/>
          <p:nvPr/>
        </p:nvSpPr>
        <p:spPr>
          <a:xfrm rot="1494320">
            <a:off x="6198776" y="1212061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+1</a:t>
            </a:r>
          </a:p>
        </p:txBody>
      </p:sp>
      <p:sp>
        <p:nvSpPr>
          <p:cNvPr id="41" name="CaixaDeTexto 40"/>
          <p:cNvSpPr txBox="1"/>
          <p:nvPr/>
        </p:nvSpPr>
        <p:spPr>
          <a:xfrm rot="423034">
            <a:off x="6066696" y="2278862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>
                <a:solidFill>
                  <a:srgbClr val="FFC000"/>
                </a:solidFill>
                <a:latin typeface="Comic Sans MS" pitchFamily="66" charset="0"/>
              </a:rPr>
              <a:t>+1</a:t>
            </a:r>
          </a:p>
        </p:txBody>
      </p:sp>
      <p:sp>
        <p:nvSpPr>
          <p:cNvPr id="42" name="CaixaDeTexto 41"/>
          <p:cNvSpPr txBox="1"/>
          <p:nvPr/>
        </p:nvSpPr>
        <p:spPr>
          <a:xfrm>
            <a:off x="9033078" y="3499538"/>
            <a:ext cx="154080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Baixa</a:t>
            </a:r>
            <a:r>
              <a:rPr lang="pt-BR" sz="1600" dirty="0">
                <a:solidFill>
                  <a:srgbClr val="FFC000"/>
                </a:solidFill>
                <a:latin typeface="Comic Sans MS" pitchFamily="66" charset="0"/>
              </a:rPr>
              <a:t> </a:t>
            </a:r>
            <a:endParaRPr lang="pt-BR" sz="1600" dirty="0" smtClean="0">
              <a:solidFill>
                <a:srgbClr val="FFC000"/>
              </a:solidFill>
              <a:latin typeface="Comic Sans MS" pitchFamily="66" charset="0"/>
            </a:endParaRPr>
          </a:p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recombinação </a:t>
            </a:r>
          </a:p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virótica para </a:t>
            </a:r>
          </a:p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humanos </a:t>
            </a:r>
            <a:endParaRPr lang="pt-BR" sz="1600" dirty="0">
              <a:solidFill>
                <a:srgbClr val="FFC000"/>
              </a:solidFill>
              <a:latin typeface="Comic Sans MS" pitchFamily="66" charset="0"/>
            </a:endParaRPr>
          </a:p>
        </p:txBody>
      </p:sp>
      <p:sp>
        <p:nvSpPr>
          <p:cNvPr id="43" name="CaixaDeTexto 42"/>
          <p:cNvSpPr txBox="1"/>
          <p:nvPr/>
        </p:nvSpPr>
        <p:spPr>
          <a:xfrm>
            <a:off x="9006728" y="5130086"/>
            <a:ext cx="173797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1Kg equivale em</a:t>
            </a:r>
          </a:p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calorias a </a:t>
            </a:r>
          </a:p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6 x Hot-Dogs ou</a:t>
            </a:r>
          </a:p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10 x Big </a:t>
            </a:r>
            <a:r>
              <a:rPr lang="pt-BR" sz="1600" dirty="0" err="1" smtClean="0">
                <a:solidFill>
                  <a:srgbClr val="FFC000"/>
                </a:solidFill>
                <a:latin typeface="Comic Sans MS" pitchFamily="66" charset="0"/>
              </a:rPr>
              <a:t>Macs</a:t>
            </a:r>
            <a:endParaRPr lang="pt-BR" sz="1600" dirty="0" smtClean="0">
              <a:solidFill>
                <a:srgbClr val="FFC000"/>
              </a:solidFill>
              <a:latin typeface="Comic Sans MS" pitchFamily="66" charset="0"/>
            </a:endParaRPr>
          </a:p>
        </p:txBody>
      </p:sp>
      <p:sp>
        <p:nvSpPr>
          <p:cNvPr id="45" name="CaixaDeTexto 44"/>
          <p:cNvSpPr txBox="1"/>
          <p:nvPr/>
        </p:nvSpPr>
        <p:spPr>
          <a:xfrm>
            <a:off x="3767918" y="5339721"/>
            <a:ext cx="20649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Menos dejetos</a:t>
            </a:r>
          </a:p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Menos amônia</a:t>
            </a:r>
          </a:p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Menos gases estufa</a:t>
            </a:r>
          </a:p>
        </p:txBody>
      </p:sp>
      <p:sp>
        <p:nvSpPr>
          <p:cNvPr id="46" name="CaixaDeTexto 45"/>
          <p:cNvSpPr txBox="1"/>
          <p:nvPr/>
        </p:nvSpPr>
        <p:spPr>
          <a:xfrm>
            <a:off x="9055025" y="1186645"/>
            <a:ext cx="16177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Rico em</a:t>
            </a:r>
          </a:p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Proteínas</a:t>
            </a:r>
          </a:p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-Gordura</a:t>
            </a:r>
          </a:p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+Ferro e Cálcio</a:t>
            </a:r>
          </a:p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Vitaminas</a:t>
            </a:r>
          </a:p>
          <a:p>
            <a:r>
              <a:rPr lang="pt-BR" sz="1600" dirty="0" smtClean="0">
                <a:solidFill>
                  <a:srgbClr val="FFC000"/>
                </a:solidFill>
                <a:latin typeface="Comic Sans MS" pitchFamily="66" charset="0"/>
              </a:rPr>
              <a:t>A, B1, B2 e D</a:t>
            </a:r>
            <a:endParaRPr lang="pt-BR" sz="1600" dirty="0">
              <a:solidFill>
                <a:srgbClr val="FFC000"/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723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aixaDeTexto 22"/>
          <p:cNvSpPr txBox="1"/>
          <p:nvPr/>
        </p:nvSpPr>
        <p:spPr>
          <a:xfrm>
            <a:off x="1489264" y="6519446"/>
            <a:ext cx="8928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800" dirty="0" smtClean="0">
              <a:solidFill>
                <a:schemeClr val="bg2">
                  <a:lumMod val="50000"/>
                  <a:lumOff val="50000"/>
                </a:schemeClr>
              </a:solidFill>
              <a:hlinkClick r:id="rId3"/>
            </a:endParaRPr>
          </a:p>
          <a:p>
            <a:r>
              <a:rPr lang="pt-BR" sz="800" dirty="0" smtClean="0">
                <a:solidFill>
                  <a:schemeClr val="bg2">
                    <a:lumMod val="50000"/>
                    <a:lumOff val="50000"/>
                  </a:schemeClr>
                </a:solidFill>
                <a:hlinkClick r:id="rId3"/>
              </a:rPr>
              <a:t>https://www.ted.com/talks/marcel_dicke_why_not_eat_insects</a:t>
            </a:r>
            <a:endParaRPr lang="pt-BR" sz="800" dirty="0" smtClean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7" name="Título 2"/>
          <p:cNvSpPr txBox="1">
            <a:spLocks/>
          </p:cNvSpPr>
          <p:nvPr/>
        </p:nvSpPr>
        <p:spPr>
          <a:xfrm>
            <a:off x="1788160" y="197620"/>
            <a:ext cx="8575040" cy="11430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660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 como fazer mais?</a:t>
            </a:r>
            <a:endParaRPr lang="pt-BR" sz="66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8" name="Picture 2" descr="C:\Users\lenin\Documents\Estudos\Faculdade\UFABC\2015 Q1\Transformações nos Seres Vivos e Ambiente A-diurno (BC0306)\Seminário\farm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537128" y="1380520"/>
            <a:ext cx="6989012" cy="47525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51254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aixaDeTexto 22"/>
          <p:cNvSpPr txBox="1"/>
          <p:nvPr/>
        </p:nvSpPr>
        <p:spPr>
          <a:xfrm>
            <a:off x="1624762" y="3884840"/>
            <a:ext cx="182592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800" dirty="0" smtClean="0">
                <a:solidFill>
                  <a:schemeClr val="bg2">
                    <a:lumMod val="50000"/>
                    <a:lumOff val="50000"/>
                  </a:schemeClr>
                </a:solidFill>
                <a:hlinkClick r:id="rId3"/>
              </a:rPr>
              <a:t>http</a:t>
            </a:r>
            <a:r>
              <a:rPr lang="pt-BR" sz="800" dirty="0">
                <a:solidFill>
                  <a:schemeClr val="bg2">
                    <a:lumMod val="50000"/>
                    <a:lumOff val="50000"/>
                  </a:schemeClr>
                </a:solidFill>
                <a:hlinkClick r:id="rId3"/>
              </a:rPr>
              <a:t>://aspirefg.com</a:t>
            </a:r>
            <a:r>
              <a:rPr lang="pt-BR" sz="800" dirty="0" smtClean="0">
                <a:solidFill>
                  <a:schemeClr val="bg2">
                    <a:lumMod val="50000"/>
                    <a:lumOff val="50000"/>
                  </a:schemeClr>
                </a:solidFill>
                <a:hlinkClick r:id="rId3"/>
              </a:rPr>
              <a:t>/</a:t>
            </a:r>
            <a:endParaRPr lang="pt-BR" sz="800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 descr="http://aspirefg.com/images/nutrition_infographic_from_presentation.jp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1704" y="4094178"/>
            <a:ext cx="3278185" cy="1923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2.cdn.turner.com/cnn/dam/assets/140723103456-insect-farming-inside-africa-infographic-beef-entertain-feature.jp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72449" y="155567"/>
            <a:ext cx="421005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i2.cdn.turner.com/cnn/dam/assets/140723104009-insect-farming-inside-africa-infographic-cricket-entertain-feature.jpg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37023" y="155567"/>
            <a:ext cx="4210050" cy="3143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/>
          <p:cNvSpPr/>
          <p:nvPr/>
        </p:nvSpPr>
        <p:spPr>
          <a:xfrm>
            <a:off x="1814421" y="3298817"/>
            <a:ext cx="865853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chemeClr val="bg2">
                    <a:lumMod val="50000"/>
                    <a:lumOff val="50000"/>
                  </a:schemeClr>
                </a:solidFill>
                <a:hlinkClick r:id="rId3"/>
              </a:rPr>
              <a:t>http://edition.cnn.com/2014/07/29/world/africa/can-a-palm-weevil-cure-world-hunger/</a:t>
            </a:r>
          </a:p>
        </p:txBody>
      </p:sp>
      <p:pic>
        <p:nvPicPr>
          <p:cNvPr id="1034" name="Picture 10" descr="Screen Shot 2013-05-13 at 3.45.14 PM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50686" y="3514261"/>
            <a:ext cx="4839294" cy="299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/>
          <p:cNvSpPr/>
          <p:nvPr/>
        </p:nvSpPr>
        <p:spPr>
          <a:xfrm>
            <a:off x="3398924" y="6509669"/>
            <a:ext cx="4934186" cy="218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800" dirty="0">
                <a:solidFill>
                  <a:schemeClr val="bg2">
                    <a:lumMod val="50000"/>
                    <a:lumOff val="50000"/>
                  </a:schemeClr>
                </a:solidFill>
                <a:hlinkClick r:id="rId8"/>
              </a:rPr>
              <a:t>http://qz.com/84127/five-reasons-we-should-all-be-eating-insects</a:t>
            </a:r>
            <a:r>
              <a:rPr lang="pt-BR" sz="800" dirty="0" smtClean="0">
                <a:solidFill>
                  <a:schemeClr val="bg2">
                    <a:lumMod val="50000"/>
                    <a:lumOff val="50000"/>
                  </a:schemeClr>
                </a:solidFill>
                <a:hlinkClick r:id="rId8"/>
              </a:rPr>
              <a:t>/</a:t>
            </a:r>
            <a:endParaRPr lang="pt-BR" sz="800" dirty="0">
              <a:solidFill>
                <a:schemeClr val="bg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701761" y="985323"/>
            <a:ext cx="106792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/>
              <a:t>10977,6l</a:t>
            </a:r>
          </a:p>
          <a:p>
            <a:pPr algn="ctr"/>
            <a:r>
              <a:rPr lang="pt-BR" dirty="0" smtClean="0"/>
              <a:t>11,3Kg</a:t>
            </a:r>
          </a:p>
          <a:p>
            <a:pPr algn="ctr"/>
            <a:r>
              <a:rPr lang="pt-BR" dirty="0" smtClean="0"/>
              <a:t>124,9m²</a:t>
            </a:r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r>
              <a:rPr lang="pt-BR" dirty="0" smtClean="0"/>
              <a:t>0,45Kg</a:t>
            </a:r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0515318" y="985323"/>
            <a:ext cx="93166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/>
              <a:t>3,7l</a:t>
            </a:r>
          </a:p>
          <a:p>
            <a:pPr algn="ctr"/>
            <a:r>
              <a:rPr lang="pt-BR" dirty="0" smtClean="0"/>
              <a:t>0,9Kg</a:t>
            </a:r>
          </a:p>
          <a:p>
            <a:pPr algn="ctr"/>
            <a:r>
              <a:rPr lang="pt-BR" dirty="0" smtClean="0"/>
              <a:t>12,4m²</a:t>
            </a:r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endParaRPr lang="pt-BR" dirty="0"/>
          </a:p>
          <a:p>
            <a:pPr algn="ctr"/>
            <a:r>
              <a:rPr lang="pt-BR" dirty="0" smtClean="0"/>
              <a:t>0,45Kg</a:t>
            </a:r>
            <a:endParaRPr lang="pt-BR" dirty="0"/>
          </a:p>
        </p:txBody>
      </p:sp>
      <p:pic>
        <p:nvPicPr>
          <p:cNvPr id="5" name="Picture 2" descr="insects as food production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41743" y="3932180"/>
            <a:ext cx="3743864" cy="2277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tângulo 5"/>
          <p:cNvSpPr/>
          <p:nvPr/>
        </p:nvSpPr>
        <p:spPr>
          <a:xfrm>
            <a:off x="8255476" y="3708212"/>
            <a:ext cx="303449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800" dirty="0">
                <a:solidFill>
                  <a:schemeClr val="bg2">
                    <a:lumMod val="75000"/>
                  </a:schemeClr>
                </a:solidFill>
                <a:hlinkClick r:id="rId10"/>
              </a:rPr>
              <a:t>http://healthcoachpenny.com/eat-bugs-everyones-doing-it</a:t>
            </a:r>
            <a:r>
              <a:rPr lang="pt-BR" sz="800" dirty="0" smtClean="0">
                <a:solidFill>
                  <a:schemeClr val="bg2">
                    <a:lumMod val="75000"/>
                  </a:schemeClr>
                </a:solidFill>
                <a:hlinkClick r:id="rId10"/>
              </a:rPr>
              <a:t>/</a:t>
            </a:r>
            <a:endParaRPr lang="pt-BR" sz="8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0214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863" y="1782763"/>
            <a:ext cx="9151937" cy="4760138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Na Revolução Industrial surge a "sociedade de consumo": a sociedade produz, consome e descarta muito além de suas necessidades e a quantidade de poluentes passa a ser bem maior.</a:t>
            </a:r>
          </a:p>
          <a:p>
            <a:pPr algn="just"/>
            <a:endParaRPr lang="pt-BR" dirty="0"/>
          </a:p>
          <a:p>
            <a:pPr algn="just"/>
            <a:r>
              <a:rPr lang="pt-BR" dirty="0">
                <a:latin typeface="Trebuchet MS" charset="0"/>
              </a:rPr>
              <a:t>Movimentos ambientalistas trouxeram a educação como instrumento indispensável de conscientização, informação e formação das pessoas para a promoção de uma consciência ambiental que propicie mudança </a:t>
            </a:r>
            <a:r>
              <a:rPr lang="pt-BR" dirty="0">
                <a:solidFill>
                  <a:srgbClr val="FFFFFF"/>
                </a:solidFill>
                <a:latin typeface="Trebuchet MS" charset="0"/>
                <a:cs typeface="Arial" charset="0"/>
              </a:rPr>
              <a:t>de valores, comportamentos e atitudes.</a:t>
            </a:r>
          </a:p>
          <a:p>
            <a:pPr algn="just"/>
            <a:endParaRPr lang="pt-BR" dirty="0">
              <a:solidFill>
                <a:srgbClr val="FFFFFF"/>
              </a:solidFill>
              <a:latin typeface="Trebuchet MS" charset="0"/>
              <a:cs typeface="Arial" charset="0"/>
            </a:endParaRPr>
          </a:p>
          <a:p>
            <a:pPr algn="just"/>
            <a:r>
              <a:rPr lang="pt-BR" dirty="0">
                <a:solidFill>
                  <a:srgbClr val="FFFFFF"/>
                </a:solidFill>
                <a:latin typeface="Trebuchet MS" charset="0"/>
                <a:cs typeface="Arial" charset="0"/>
              </a:rPr>
              <a:t>A partir da Segunda Guerra Mundial, realizam-se séries de conferências internacionais para discutir a questão ambiental.</a:t>
            </a:r>
          </a:p>
          <a:p>
            <a:pPr algn="just"/>
            <a:endParaRPr lang="pt-BR" dirty="0">
              <a:solidFill>
                <a:srgbClr val="FFFFFF"/>
              </a:solidFill>
              <a:latin typeface="Trebuchet MS" charset="0"/>
              <a:cs typeface="Arial" charset="0"/>
            </a:endParaRPr>
          </a:p>
          <a:p>
            <a:pPr algn="just"/>
            <a:r>
              <a:rPr lang="pt-BR" dirty="0">
                <a:latin typeface="Trebuchet MS" charset="0"/>
              </a:rPr>
              <a:t>1972 - Estocolmo: Conferência das Nações Unidas sobre o Meio Ambiente Humano (reconhecida oficialmente a importância da Educação Ambiental para a sociedade)</a:t>
            </a: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375781" y="400833"/>
            <a:ext cx="8912835" cy="16283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 smtClean="0"/>
              <a:t>Como a interdisciplinaridade pode contribuir para um desenvolvimento sustentável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xmlns="" val="400602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5750" y="1912203"/>
            <a:ext cx="8596312" cy="4400109"/>
          </a:xfrm>
        </p:spPr>
        <p:txBody>
          <a:bodyPr>
            <a:normAutofit lnSpcReduction="10000"/>
          </a:bodyPr>
          <a:lstStyle/>
          <a:p>
            <a:pPr algn="just"/>
            <a:r>
              <a:rPr lang="pt-BR" dirty="0">
                <a:solidFill>
                  <a:srgbClr val="FFFFFF"/>
                </a:solidFill>
                <a:latin typeface="Arial" charset="0"/>
                <a:cs typeface="Arial" charset="0"/>
              </a:rPr>
              <a:t>1977 - Tbilisi: Conferência Intergovernamental sobre Educação Ambiental na qual foi criado um documento que estabelece os princípios que orientam a Educação Ambiental </a:t>
            </a:r>
            <a:r>
              <a:rPr lang="pt-BR" dirty="0">
                <a:latin typeface="Arial" charset="0"/>
                <a:cs typeface="Arial" charset="0"/>
              </a:rPr>
              <a:t>como sendo importante na resolução de problemas, graças ao seu caráter interdisciplinar que abrange os aspectos políticos, sociais, econômicos, científicos e ecológicos.</a:t>
            </a:r>
          </a:p>
          <a:p>
            <a:pPr algn="just"/>
            <a:endParaRPr lang="pt-BR" dirty="0">
              <a:latin typeface="Arial" charset="0"/>
              <a:cs typeface="Arial" charset="0"/>
            </a:endParaRPr>
          </a:p>
          <a:p>
            <a:pPr algn="just"/>
            <a:r>
              <a:rPr lang="pt-BR" dirty="0">
                <a:latin typeface="Arial"/>
                <a:cs typeface="Arial"/>
              </a:rPr>
              <a:t>O conceito de desenvolvimento sustentável surge como solucionador pois mescla os interesses do meio ambiente com os da economia global, agindo de forma que seja a menos impactante possível para a natureza.</a:t>
            </a:r>
          </a:p>
          <a:p>
            <a:pPr algn="just"/>
            <a:endParaRPr lang="pt-BR" dirty="0">
              <a:latin typeface="Arial"/>
              <a:cs typeface="Arial"/>
            </a:endParaRPr>
          </a:p>
          <a:p>
            <a:pPr algn="just"/>
            <a:r>
              <a:rPr lang="pt-BR" dirty="0">
                <a:latin typeface="Arial"/>
                <a:cs typeface="Arial"/>
              </a:rPr>
              <a:t>Para ser alcançado, o desenvolvimento sustentável depende de planejamento e do reconhecimento de que os recursos naturais são finitos. Isso implicou em uma nova forma de desenvolvimento econômico, que leva em conta o meio ambiente.</a:t>
            </a:r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375781" y="400833"/>
            <a:ext cx="8912835" cy="16283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 smtClean="0"/>
              <a:t>Como a interdisciplinaridade pode contribuir para um desenvolvimento sustentável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xmlns="" val="2303836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863" y="2160588"/>
            <a:ext cx="9482748" cy="4097337"/>
          </a:xfrm>
        </p:spPr>
        <p:txBody>
          <a:bodyPr/>
          <a:lstStyle/>
          <a:p>
            <a:pPr algn="just"/>
            <a:r>
              <a:rPr lang="pt-BR" dirty="0">
                <a:latin typeface="Arial" charset="0"/>
                <a:cs typeface="Arial" charset="0"/>
              </a:rPr>
              <a:t>A interdisciplinaridade é um instrumento para dar eficácia à aplicação da educação ambiental, juntamente com a educação para o desenvolvimento sustentável, sendo que ambas são</a:t>
            </a:r>
            <a:r>
              <a:rPr lang="pt-BR" dirty="0">
                <a:solidFill>
                  <a:srgbClr val="003333"/>
                </a:solidFill>
                <a:latin typeface="Arial" charset="0"/>
                <a:cs typeface="Arial" charset="0"/>
              </a:rPr>
              <a:t> </a:t>
            </a:r>
            <a:r>
              <a:rPr lang="pt-BR" dirty="0">
                <a:solidFill>
                  <a:srgbClr val="FFFFFF"/>
                </a:solidFill>
                <a:latin typeface="Arial" charset="0"/>
                <a:cs typeface="Arial" charset="0"/>
              </a:rPr>
              <a:t>base para a sustentabilidade. </a:t>
            </a:r>
          </a:p>
          <a:p>
            <a:pPr algn="just"/>
            <a:r>
              <a:rPr lang="pt-BR" dirty="0">
                <a:solidFill>
                  <a:srgbClr val="FFFFFF"/>
                </a:solidFill>
                <a:latin typeface="Arial" charset="0"/>
                <a:cs typeface="Arial" charset="0"/>
              </a:rPr>
              <a:t>O que se pode esperar de uma sociedade que incorpora os princípios da educação ambiental e da educação para o desenvolvimento sustentável é de comunidades que usufruem de uma concreta aplicação destes fundamentos, despertando em conservação nos recursos naturais agregada às potencialidades econômicas sustentáveis.</a:t>
            </a:r>
          </a:p>
          <a:p>
            <a:pPr algn="just"/>
            <a:r>
              <a:rPr lang="pt-BR" dirty="0">
                <a:solidFill>
                  <a:srgbClr val="FFFFFF"/>
                </a:solidFill>
                <a:latin typeface="Arial" charset="0"/>
                <a:cs typeface="Arial" charset="0"/>
              </a:rPr>
              <a:t> A educação com sua disseminação de valores, mudança de atitude e com base em princípios éticos é um instrumento para enfrentar o desafio a um caminho para uma sociedade sustentável, que se desenvolve de maneira a suprir as necessidades da geração atual, sem comprometer a capacidade de atender as necessidades das gerações futuras.</a:t>
            </a:r>
          </a:p>
          <a:p>
            <a:endParaRPr lang="pt-BR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375781" y="400833"/>
            <a:ext cx="8912835" cy="162838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3200" dirty="0" smtClean="0"/>
              <a:t>Como a interdisciplinaridade pode contribuir para um desenvolvimento sustentável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xmlns="" val="23794144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9860" y="572021"/>
            <a:ext cx="8596668" cy="668055"/>
          </a:xfrm>
        </p:spPr>
        <p:txBody>
          <a:bodyPr/>
          <a:lstStyle/>
          <a:p>
            <a:r>
              <a:rPr lang="pt-BR" dirty="0" smtClean="0"/>
              <a:t>Referências bibliográficas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334" y="1283916"/>
            <a:ext cx="8596668" cy="5218483"/>
          </a:xfrm>
        </p:spPr>
        <p:txBody>
          <a:bodyPr>
            <a:normAutofit/>
          </a:bodyPr>
          <a:lstStyle/>
          <a:p>
            <a:r>
              <a:rPr lang="pt-BR" dirty="0" smtClean="0">
                <a:latin typeface="Trebuchet MS" charset="0"/>
              </a:rPr>
              <a:t>Pré-história, Mundo Educação. Disponível em</a:t>
            </a:r>
            <a:r>
              <a:rPr lang="pt-BR" dirty="0">
                <a:latin typeface="Trebuchet MS" charset="0"/>
              </a:rPr>
              <a:t>: &lt;http://www.mundoeducacao.com/historiageral/prehistoria.htm&gt;. </a:t>
            </a:r>
            <a:r>
              <a:rPr lang="pt-BR" dirty="0" smtClean="0">
                <a:latin typeface="Trebuchet MS" charset="0"/>
              </a:rPr>
              <a:t>Acesso em: 07 de Abril de 2015.</a:t>
            </a:r>
          </a:p>
          <a:p>
            <a:r>
              <a:rPr lang="pt-BR" dirty="0" smtClean="0">
                <a:latin typeface="Trebuchet MS" charset="0"/>
              </a:rPr>
              <a:t>As aldeias neolíticas, </a:t>
            </a:r>
            <a:r>
              <a:rPr lang="pt-BR" dirty="0">
                <a:latin typeface="Trebuchet MS" charset="0"/>
              </a:rPr>
              <a:t>Mundo Educação. Disponível em: &lt;http://www.mundoeducacao.com/historiageral/as-aldeias-neoliticas.htm&gt;. Acesso em: 07 de Abril de 2015</a:t>
            </a:r>
            <a:r>
              <a:rPr lang="pt-BR" dirty="0" smtClean="0">
                <a:latin typeface="Trebuchet MS" charset="0"/>
              </a:rPr>
              <a:t>.</a:t>
            </a:r>
          </a:p>
          <a:p>
            <a:r>
              <a:rPr lang="pt-BR" dirty="0" smtClean="0">
                <a:latin typeface="Trebuchet MS" charset="0"/>
              </a:rPr>
              <a:t>The </a:t>
            </a:r>
            <a:r>
              <a:rPr lang="pt-BR" dirty="0" err="1" smtClean="0">
                <a:latin typeface="Trebuchet MS" charset="0"/>
              </a:rPr>
              <a:t>Hadza</a:t>
            </a:r>
            <a:r>
              <a:rPr lang="pt-BR" dirty="0" smtClean="0">
                <a:latin typeface="Trebuchet MS" charset="0"/>
              </a:rPr>
              <a:t>, </a:t>
            </a:r>
            <a:r>
              <a:rPr lang="pt-BR" dirty="0" err="1" smtClean="0">
                <a:latin typeface="Trebuchet MS" charset="0"/>
              </a:rPr>
              <a:t>National</a:t>
            </a:r>
            <a:r>
              <a:rPr lang="pt-BR" dirty="0" smtClean="0">
                <a:latin typeface="Trebuchet MS" charset="0"/>
              </a:rPr>
              <a:t> </a:t>
            </a:r>
            <a:r>
              <a:rPr lang="pt-BR" dirty="0" err="1" smtClean="0">
                <a:latin typeface="Trebuchet MS" charset="0"/>
              </a:rPr>
              <a:t>Geographic</a:t>
            </a:r>
            <a:r>
              <a:rPr lang="pt-BR" dirty="0" smtClean="0">
                <a:latin typeface="Trebuchet MS" charset="0"/>
              </a:rPr>
              <a:t>. Disponível em</a:t>
            </a:r>
            <a:r>
              <a:rPr lang="pt-BR" dirty="0">
                <a:latin typeface="Trebuchet MS" charset="0"/>
              </a:rPr>
              <a:t>: </a:t>
            </a:r>
            <a:r>
              <a:rPr lang="pt-BR" dirty="0" smtClean="0">
                <a:latin typeface="Trebuchet MS" charset="0"/>
              </a:rPr>
              <a:t>&lt;http</a:t>
            </a:r>
            <a:r>
              <a:rPr lang="pt-BR" dirty="0">
                <a:latin typeface="Trebuchet MS" charset="0"/>
              </a:rPr>
              <a:t>://</a:t>
            </a:r>
            <a:r>
              <a:rPr lang="pt-BR" dirty="0" smtClean="0">
                <a:latin typeface="Trebuchet MS" charset="0"/>
              </a:rPr>
              <a:t>ngm.nationalgeographic.com/2009/12/hadza/finkel-text&gt;. Acesso em: 08 de Abril de 2015.</a:t>
            </a:r>
          </a:p>
          <a:p>
            <a:r>
              <a:rPr lang="pt-BR" dirty="0" smtClean="0">
                <a:latin typeface="Trebuchet MS" charset="0"/>
              </a:rPr>
              <a:t>A peste negra, Dr. </a:t>
            </a:r>
            <a:r>
              <a:rPr lang="pt-BR" dirty="0" err="1" smtClean="0">
                <a:latin typeface="Trebuchet MS" charset="0"/>
              </a:rPr>
              <a:t>Drauzio</a:t>
            </a:r>
            <a:r>
              <a:rPr lang="pt-BR" dirty="0" smtClean="0">
                <a:latin typeface="Trebuchet MS" charset="0"/>
              </a:rPr>
              <a:t> Varella. Disponível</a:t>
            </a:r>
            <a:r>
              <a:rPr lang="pt-BR" dirty="0">
                <a:latin typeface="Trebuchet MS" charset="0"/>
              </a:rPr>
              <a:t>: &lt;http://drauziovarella.com.br/drauzio/a-peste-negra/&gt;. </a:t>
            </a:r>
            <a:r>
              <a:rPr lang="pt-BR" dirty="0" smtClean="0">
                <a:latin typeface="Trebuchet MS" charset="0"/>
              </a:rPr>
              <a:t>Acesso em: 08 de Abril de 2015.</a:t>
            </a:r>
            <a:endParaRPr lang="pt-BR" dirty="0">
              <a:latin typeface="Trebuchet MS" charset="0"/>
            </a:endParaRPr>
          </a:p>
          <a:p>
            <a:r>
              <a:rPr lang="pt-BR" dirty="0">
                <a:latin typeface="Trebuchet MS" charset="0"/>
              </a:rPr>
              <a:t>http://www.worldwildlife.org/stories/new-technology-to-fight-wildlife-crime [Alex]</a:t>
            </a:r>
          </a:p>
          <a:p>
            <a:r>
              <a:rPr lang="pt-BR" dirty="0">
                <a:latin typeface="Trebuchet MS" charset="0"/>
              </a:rPr>
              <a:t>http://www.treehugger.com/clean-technology/drone-concept-cleans-up-plastics-ocean.html [Alex]</a:t>
            </a:r>
          </a:p>
          <a:p>
            <a:endParaRPr lang="pt-BR" dirty="0">
              <a:latin typeface="Trebuchet MS" charset="0"/>
            </a:endParaRPr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691948" y="949889"/>
            <a:ext cx="8596668" cy="6680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3865760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Times New Roman" charset="0"/>
                <a:cs typeface="Times New Roman" charset="0"/>
              </a:rPr>
              <a:t> </a:t>
            </a:r>
            <a:r>
              <a:rPr lang="pt-BR">
                <a:latin typeface="Trebuchet MS" charset="0"/>
                <a:cs typeface="Times New Roman" charset="0"/>
              </a:rPr>
              <a:t>A relação entre o homem e a terra na idade antiga e média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863" y="2160588"/>
            <a:ext cx="8596312" cy="592935"/>
          </a:xfrm>
        </p:spPr>
        <p:txBody>
          <a:bodyPr>
            <a:normAutofit/>
          </a:bodyPr>
          <a:lstStyle/>
          <a:p>
            <a:r>
              <a:rPr lang="pt-BR" sz="2400"/>
              <a:t>Ruínas de diversas cidades surgidas na antiguidade</a:t>
            </a:r>
          </a:p>
        </p:txBody>
      </p:sp>
      <p:pic>
        <p:nvPicPr>
          <p:cNvPr id="6" name="Imagem 5" descr="0141_Palenque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7553325" y="2851150"/>
            <a:ext cx="4032250" cy="2989432"/>
          </a:xfrm>
          <a:prstGeom prst="rect">
            <a:avLst/>
          </a:prstGeom>
        </p:spPr>
      </p:pic>
      <p:pic>
        <p:nvPicPr>
          <p:cNvPr id="5" name="Imagem 4" descr="athenas-03.jpg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3566366" y="2847388"/>
            <a:ext cx="3988787" cy="2998198"/>
          </a:xfrm>
          <a:prstGeom prst="rect">
            <a:avLst/>
          </a:prstGeom>
        </p:spPr>
      </p:pic>
      <p:pic>
        <p:nvPicPr>
          <p:cNvPr id="4" name="Imagem 3" descr="Pyramides_gizeh.JPG"/>
          <p:cNvPicPr>
            <a:picLocks noChangeAspect="1"/>
          </p:cNvPicPr>
          <p:nvPr/>
        </p:nvPicPr>
        <p:blipFill>
          <a:blip r:embed="rId5" cstate="screen"/>
          <a:srcRect/>
          <a:stretch>
            <a:fillRect/>
          </a:stretch>
        </p:blipFill>
        <p:spPr>
          <a:xfrm>
            <a:off x="511175" y="2849563"/>
            <a:ext cx="3073400" cy="300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47994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7863" y="609600"/>
            <a:ext cx="8596312" cy="1007292"/>
          </a:xfrm>
        </p:spPr>
        <p:txBody>
          <a:bodyPr/>
          <a:lstStyle/>
          <a:p>
            <a:r>
              <a:rPr lang="pt-BR"/>
              <a:t>Alunos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Alex Vidal da Silva (21077014</a:t>
            </a:r>
            <a:r>
              <a:rPr lang="pt-BR" dirty="0" smtClean="0"/>
              <a:t>)</a:t>
            </a:r>
            <a:endParaRPr lang="pt-BR" dirty="0"/>
          </a:p>
          <a:p>
            <a:r>
              <a:rPr lang="pt-BR" dirty="0"/>
              <a:t>Bruna Moya </a:t>
            </a:r>
            <a:r>
              <a:rPr lang="pt-BR" dirty="0" smtClean="0"/>
              <a:t>(21064014)</a:t>
            </a:r>
            <a:endParaRPr lang="pt-BR" dirty="0"/>
          </a:p>
          <a:p>
            <a:r>
              <a:rPr lang="pt-BR" dirty="0"/>
              <a:t>Douglas Alves de Lima (21040914</a:t>
            </a:r>
            <a:r>
              <a:rPr lang="pt-BR" dirty="0" smtClean="0"/>
              <a:t>)</a:t>
            </a:r>
            <a:endParaRPr lang="pt-BR" dirty="0"/>
          </a:p>
          <a:p>
            <a:r>
              <a:rPr lang="pt-BR" dirty="0"/>
              <a:t>Elisa </a:t>
            </a:r>
            <a:r>
              <a:rPr lang="pt-BR" dirty="0" err="1" smtClean="0"/>
              <a:t>Bettega</a:t>
            </a:r>
            <a:r>
              <a:rPr lang="pt-BR" dirty="0" smtClean="0"/>
              <a:t> (21006914)</a:t>
            </a:r>
            <a:endParaRPr lang="pt-BR" dirty="0"/>
          </a:p>
          <a:p>
            <a:r>
              <a:rPr lang="pt-BR" dirty="0"/>
              <a:t>Lênin </a:t>
            </a:r>
            <a:r>
              <a:rPr lang="pt-BR" dirty="0" smtClean="0"/>
              <a:t>Cristi (21030114)</a:t>
            </a:r>
            <a:endParaRPr lang="pt-BR" dirty="0"/>
          </a:p>
          <a:p>
            <a:r>
              <a:rPr lang="pt-BR" dirty="0"/>
              <a:t>Lucas </a:t>
            </a:r>
            <a:r>
              <a:rPr lang="pt-BR" dirty="0" err="1"/>
              <a:t>Luyten</a:t>
            </a:r>
            <a:r>
              <a:rPr lang="pt-BR" dirty="0"/>
              <a:t> </a:t>
            </a:r>
            <a:r>
              <a:rPr lang="pt-BR" dirty="0" smtClean="0"/>
              <a:t>(11120014)</a:t>
            </a:r>
            <a:endParaRPr lang="pt-BR" dirty="0"/>
          </a:p>
          <a:p>
            <a:r>
              <a:rPr lang="pt-BR" dirty="0"/>
              <a:t>Paulo R. A. de Oliveira (21046814)</a:t>
            </a:r>
          </a:p>
        </p:txBody>
      </p:sp>
    </p:spTree>
    <p:extLst>
      <p:ext uri="{BB962C8B-B14F-4D97-AF65-F5344CB8AC3E}">
        <p14:creationId xmlns:p14="http://schemas.microsoft.com/office/powerpoint/2010/main" xmlns="" val="4170659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Trebuchet MS" charset="0"/>
              </a:rPr>
              <a:t>A relação entre o homem e a terra na idade antiga e média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77863" y="2160588"/>
            <a:ext cx="8596312" cy="472032"/>
          </a:xfrm>
        </p:spPr>
        <p:txBody>
          <a:bodyPr/>
          <a:lstStyle/>
          <a:p>
            <a:r>
              <a:rPr lang="pt-BR" sz="2400"/>
              <a:t>Avanços tecnológicos na Idade Média</a:t>
            </a:r>
            <a:endParaRPr lang="pt-BR"/>
          </a:p>
        </p:txBody>
      </p:sp>
      <p:pic>
        <p:nvPicPr>
          <p:cNvPr id="4" name="Imagem 3" descr="servo medieval.jpg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501876" y="3182938"/>
            <a:ext cx="4332062" cy="3139676"/>
          </a:xfrm>
          <a:prstGeom prst="rect">
            <a:avLst/>
          </a:prstGeom>
        </p:spPr>
      </p:pic>
      <p:pic>
        <p:nvPicPr>
          <p:cNvPr id="5" name="Imagem 4" descr="moinho-de-pedra-velho-12281223.jpg"/>
          <p:cNvPicPr>
            <a:picLocks noChangeAspect="1"/>
          </p:cNvPicPr>
          <p:nvPr/>
        </p:nvPicPr>
        <p:blipFill>
          <a:blip r:embed="rId4" cstate="screen"/>
          <a:stretch>
            <a:fillRect/>
          </a:stretch>
        </p:blipFill>
        <p:spPr>
          <a:xfrm>
            <a:off x="4932722" y="3163033"/>
            <a:ext cx="2094231" cy="3162936"/>
          </a:xfrm>
          <a:prstGeom prst="rect">
            <a:avLst/>
          </a:prstGeom>
        </p:spPr>
      </p:pic>
      <p:pic>
        <p:nvPicPr>
          <p:cNvPr id="6" name="Imagem 5" descr="BXK1_les-invalides-02512800.jpg"/>
          <p:cNvPicPr>
            <a:picLocks noChangeAspect="1"/>
          </p:cNvPicPr>
          <p:nvPr/>
        </p:nvPicPr>
        <p:blipFill>
          <a:blip r:embed="rId5" cstate="screen"/>
          <a:stretch>
            <a:fillRect/>
          </a:stretch>
        </p:blipFill>
        <p:spPr>
          <a:xfrm>
            <a:off x="7140575" y="3228113"/>
            <a:ext cx="4182560" cy="313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37669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>
                <a:latin typeface="Trebuchet MS" charset="0"/>
              </a:rPr>
              <a:t>A relação entre o homem e a terra na idade antiga e média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49313" y="2035175"/>
            <a:ext cx="4071484" cy="3953510"/>
          </a:xfrm>
        </p:spPr>
        <p:txBody>
          <a:bodyPr/>
          <a:lstStyle/>
          <a:p>
            <a:r>
              <a:rPr lang="pt-BR" sz="2400"/>
              <a:t>"Uniforme" utilizado pelos médicos medievais para tratar da peste negra</a:t>
            </a:r>
            <a:endParaRPr lang="pt-BR"/>
          </a:p>
        </p:txBody>
      </p:sp>
      <p:pic>
        <p:nvPicPr>
          <p:cNvPr id="4" name="Imagem 3" descr="Medico_peste.jpg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5149122" y="1926950"/>
            <a:ext cx="2571205" cy="385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6891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91891" y="334396"/>
            <a:ext cx="9510049" cy="58477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pt-BR" sz="3200" dirty="0"/>
              <a:t>Relação entre homem e terra na idade moderna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168914" y="5084980"/>
            <a:ext cx="10995025" cy="1569660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pt-BR" sz="2400" dirty="0"/>
              <a:t>Durante o ultimo século, especialmente devido às novas tendências políticas/ideológicas da humanidade, o confronto homem x planeta terra, se acentuou de forma exponencial. Marcado pela consolidação de domínio do primeiro sobre o segundo. </a:t>
            </a:r>
          </a:p>
        </p:txBody>
      </p:sp>
      <p:pic>
        <p:nvPicPr>
          <p:cNvPr id="6" name="Imagem 5" descr="homem x natureza.jpg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246276" y="1198229"/>
            <a:ext cx="7722360" cy="363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4310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90503" y="402580"/>
            <a:ext cx="9701456" cy="58477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r>
              <a:rPr lang="pt-BR" sz="3200" dirty="0"/>
              <a:t>Relação entre homem e terra na idade moderna</a:t>
            </a:r>
          </a:p>
        </p:txBody>
      </p:sp>
      <p:pic>
        <p:nvPicPr>
          <p:cNvPr id="6" name="Imagem 5" descr="Carbon-Footprint.jpg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1411484" y="1287005"/>
            <a:ext cx="8018156" cy="3523394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527452" y="4870874"/>
            <a:ext cx="10729546" cy="190821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pt-BR" sz="2000" dirty="0"/>
              <a:t>Contudo, a supremacia do homem sobre a natureza foi engrenada em bases epistemológicas, desde o início da ciência moderna. Por seu turno, a ciência moderna surgiu do ventre de políticas e modos de produção, em destaque o capitalismo. Visando, produção/venda, utilizando essencialmente recursos naturais para formulação de produtos e constante melhoramento dos mesmos.</a:t>
            </a:r>
          </a:p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147521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Revolução Industrial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64600" y="1772282"/>
            <a:ext cx="8596668" cy="4302841"/>
          </a:xfrm>
        </p:spPr>
        <p:txBody>
          <a:bodyPr>
            <a:noAutofit/>
          </a:bodyPr>
          <a:lstStyle/>
          <a:p>
            <a:r>
              <a:rPr lang="pt-BR" altLang="pt-BR" sz="2400" dirty="0"/>
              <a:t>Teve seu inicio em meados do século XVIII na </a:t>
            </a:r>
            <a:r>
              <a:rPr lang="pt-BR" altLang="pt-BR" sz="2400" dirty="0" smtClean="0"/>
              <a:t>Inglaterra</a:t>
            </a:r>
          </a:p>
          <a:p>
            <a:pPr marL="0" indent="0">
              <a:buNone/>
            </a:pPr>
            <a:endParaRPr lang="pt-BR" altLang="pt-BR" sz="2400" dirty="0"/>
          </a:p>
          <a:p>
            <a:r>
              <a:rPr lang="pt-BR" altLang="pt-BR" sz="2400" dirty="0"/>
              <a:t>Sua principal característica foi o começo da transição do sistema  manufaturado para o fabril </a:t>
            </a:r>
            <a:r>
              <a:rPr lang="pt-BR" altLang="pt-BR" sz="2400" dirty="0" smtClean="0"/>
              <a:t>mecanizado</a:t>
            </a:r>
          </a:p>
          <a:p>
            <a:endParaRPr lang="pt-BR" altLang="pt-BR" sz="2400" dirty="0"/>
          </a:p>
          <a:p>
            <a:r>
              <a:rPr lang="pt-BR" altLang="pt-BR" sz="2400" dirty="0"/>
              <a:t>Possui 3 </a:t>
            </a:r>
            <a:r>
              <a:rPr lang="pt-BR" altLang="pt-BR" sz="2400" dirty="0" smtClean="0"/>
              <a:t>fases</a:t>
            </a:r>
          </a:p>
          <a:p>
            <a:endParaRPr lang="pt-BR" altLang="pt-BR" sz="2400" dirty="0"/>
          </a:p>
          <a:p>
            <a:r>
              <a:rPr lang="pt-BR" altLang="pt-BR" sz="2400" dirty="0"/>
              <a:t>Com a revolução a economia teve </a:t>
            </a:r>
            <a:r>
              <a:rPr lang="pt-BR" altLang="pt-BR" sz="2400" dirty="0" smtClean="0"/>
              <a:t>um </a:t>
            </a:r>
            <a:r>
              <a:rPr lang="pt-BR" altLang="pt-BR" sz="2400" dirty="0"/>
              <a:t>salto em seu </a:t>
            </a:r>
            <a:r>
              <a:rPr lang="pt-BR" altLang="pt-BR" sz="2400" dirty="0" smtClean="0"/>
              <a:t>crescimento</a:t>
            </a:r>
            <a:endParaRPr lang="pt-BR" altLang="pt-BR" sz="2400" dirty="0"/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xmlns="" val="371294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do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do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8C59B386-999D-4CB6-B907-9F3997C027CC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134</TotalTime>
  <Words>2260</Words>
  <Application>Microsoft Office PowerPoint</Application>
  <PresentationFormat>Personalizar</PresentationFormat>
  <Paragraphs>364</Paragraphs>
  <Slides>40</Slides>
  <Notes>40</Notes>
  <HiddenSlides>1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slides</vt:lpstr>
      </vt:variant>
      <vt:variant>
        <vt:i4>40</vt:i4>
      </vt:variant>
    </vt:vector>
  </HeadingPairs>
  <TitlesOfParts>
    <vt:vector size="42" baseType="lpstr">
      <vt:lpstr>1_Facetado</vt:lpstr>
      <vt:lpstr>Facetado</vt:lpstr>
      <vt:lpstr>O ser humano e o planeta terra, como conviver sem destruí-lo?</vt:lpstr>
      <vt:lpstr>A relação entre o homem e a terra na pré-história</vt:lpstr>
      <vt:lpstr> </vt:lpstr>
      <vt:lpstr> A relação entre o homem e a terra na idade antiga e média</vt:lpstr>
      <vt:lpstr>A relação entre o homem e a terra na idade antiga e média</vt:lpstr>
      <vt:lpstr>A relação entre o homem e a terra na idade antiga e média</vt:lpstr>
      <vt:lpstr>Slide 7</vt:lpstr>
      <vt:lpstr>Slide 8</vt:lpstr>
      <vt:lpstr>Revolução Industrial</vt:lpstr>
      <vt:lpstr>Revolução Industrial</vt:lpstr>
      <vt:lpstr>Revolução Industrial</vt:lpstr>
      <vt:lpstr>Revolução Industrial</vt:lpstr>
      <vt:lpstr>Atualidade, políticas ambientais e tendências ecológicas</vt:lpstr>
      <vt:lpstr>Atualidade, políticas ambientais e tendências ecológicas</vt:lpstr>
      <vt:lpstr>Atualidade, políticas ambientais e tendências ecológicas</vt:lpstr>
      <vt:lpstr>ISO 14000</vt:lpstr>
      <vt:lpstr>Slide 17</vt:lpstr>
      <vt:lpstr>Tecnologias que ajudam ou podem ajudar na preservação da natureza</vt:lpstr>
      <vt:lpstr>Tecnologias que ajudam ou podem ajudar na preservação da natureza</vt:lpstr>
      <vt:lpstr>Tecnologias que ajudam ou podem ajudar na preservação da natureza</vt:lpstr>
      <vt:lpstr>Tecnologias que ajudam ou podem ajudar na preservação da natureza</vt:lpstr>
      <vt:lpstr>Slide 22</vt:lpstr>
      <vt:lpstr>Tecnologias que ajudam ou podem ajudar na preservação da natureza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Referências bibliográficas</vt:lpstr>
      <vt:lpstr>Alunos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Lenin Cristi</cp:lastModifiedBy>
  <cp:revision>59</cp:revision>
  <dcterms:created xsi:type="dcterms:W3CDTF">2014-09-12T02:18:09Z</dcterms:created>
  <dcterms:modified xsi:type="dcterms:W3CDTF">2016-12-13T15:18:47Z</dcterms:modified>
</cp:coreProperties>
</file>